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436" r:id="rId2"/>
    <p:sldId id="464" r:id="rId3"/>
    <p:sldId id="465" r:id="rId4"/>
    <p:sldId id="473" r:id="rId5"/>
    <p:sldId id="472" r:id="rId6"/>
    <p:sldId id="471" r:id="rId7"/>
    <p:sldId id="470" r:id="rId8"/>
    <p:sldId id="469" r:id="rId9"/>
    <p:sldId id="468" r:id="rId10"/>
    <p:sldId id="467" r:id="rId11"/>
    <p:sldId id="477" r:id="rId12"/>
    <p:sldId id="466" r:id="rId13"/>
    <p:sldId id="476" r:id="rId14"/>
    <p:sldId id="475" r:id="rId15"/>
    <p:sldId id="474" r:id="rId16"/>
    <p:sldId id="479" r:id="rId17"/>
    <p:sldId id="478" r:id="rId18"/>
    <p:sldId id="449" r:id="rId19"/>
  </p:sldIdLst>
  <p:sldSz cx="12192000" cy="6858000"/>
  <p:notesSz cx="6858000" cy="9144000"/>
  <p:embeddedFontLst>
    <p:embeddedFont>
      <p:font typeface="Bahnschrift" panose="020B0502040204020203" pitchFamily="34" charset="0"/>
      <p:regular r:id="rId22"/>
      <p:bold r:id="rId23"/>
    </p:embeddedFont>
    <p:embeddedFont>
      <p:font typeface="Economica" panose="020B0604020202020204" charset="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C412E920-F42B-4D74-72F9-ED127CE6B264}" name="Mark Jack" initials="" userId="S::mjack6@gsu.edu::97fb52e1-2f8b-4fe1-b2e3-25a8d128e78e" providerId="AD"/>
  <p188:author id="{E811D4B6-DB4A-9641-5755-706F3D8661EB}" name="Gracie Rehberg" initials="GR" userId="S::drehberg1@student.gsu.edu::d4db429a-f161-460f-a4f2-d5edd1086f4f" providerId="AD"/>
  <p188:author id="{D1C8F6EF-932E-8476-9CCB-8DB0710F3882}" name="Liz Torres" initials="LT" userId="S::lgarcia46@student.gsu.edu::66a414f5-583b-4976-a4a7-47b067d15eca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1CE"/>
    <a:srgbClr val="001F5B"/>
    <a:srgbClr val="FFFFFC"/>
    <a:srgbClr val="FFFFFE"/>
    <a:srgbClr val="770520"/>
    <a:srgbClr val="EBEBEA"/>
    <a:srgbClr val="97CAEB"/>
    <a:srgbClr val="00AFF0"/>
    <a:srgbClr val="FFFFFF"/>
    <a:srgbClr val="FFFF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78"/>
    <p:restoredTop sz="95922"/>
  </p:normalViewPr>
  <p:slideViewPr>
    <p:cSldViewPr snapToGrid="0" showGuides="1">
      <p:cViewPr varScale="1">
        <p:scale>
          <a:sx n="78" d="100"/>
          <a:sy n="78" d="100"/>
        </p:scale>
        <p:origin x="907" y="43"/>
      </p:cViewPr>
      <p:guideLst>
        <p:guide orient="horz" pos="2160"/>
        <p:guide pos="3816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microsoft.com/office/2018/10/relationships/authors" Target="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903119-82E0-4717-BF73-EF80AF83B122}" type="datetimeFigureOut">
              <a:rPr lang="en-US" smtClean="0">
                <a:latin typeface="Arial" panose="020B0604020202020204" pitchFamily="34" charset="0"/>
              </a:rPr>
              <a:t>1/4/2026</a:t>
            </a:fld>
            <a:endParaRPr lang="en-US">
              <a:latin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733884-AF59-4CE4-B09D-5EAB2461B288}" type="slidenum">
              <a:rPr lang="en-US" smtClean="0">
                <a:latin typeface="Arial" panose="020B0604020202020204" pitchFamily="34" charset="0"/>
              </a:rPr>
              <a:t>‹#›</a:t>
            </a:fld>
            <a:endParaRPr 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Arial" panose="020B0604020202020204" pitchFamily="34" charset="0"/>
              </a:defRPr>
            </a:lvl1pPr>
          </a:lstStyle>
          <a:p>
            <a:fld id="{1C59B5D5-07A3-2C4B-A7D7-CE2EDA7026DB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Arial" panose="020B0604020202020204" pitchFamily="34" charset="0"/>
              </a:defRPr>
            </a:lvl1pPr>
          </a:lstStyle>
          <a:p>
            <a:fld id="{5AA627A4-B847-F849-A037-54AD8A4E87D0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>
          <a:extLst>
            <a:ext uri="{FF2B5EF4-FFF2-40B4-BE49-F238E27FC236}">
              <a16:creationId xmlns:a16="http://schemas.microsoft.com/office/drawing/2014/main" id="{587D3317-A648-523E-7010-84029CE85C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ca77798798_0_250:notes">
            <a:extLst>
              <a:ext uri="{FF2B5EF4-FFF2-40B4-BE49-F238E27FC236}">
                <a16:creationId xmlns:a16="http://schemas.microsoft.com/office/drawing/2014/main" id="{1102C9C7-E3F0-EF9F-1524-CBA6F7F837C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152" name="Google Shape;152;g2ca77798798_0_250:notes">
            <a:extLst>
              <a:ext uri="{FF2B5EF4-FFF2-40B4-BE49-F238E27FC236}">
                <a16:creationId xmlns:a16="http://schemas.microsoft.com/office/drawing/2014/main" id="{99034665-E0B7-B20C-EAFB-216DD40935D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829593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>
          <a:extLst>
            <a:ext uri="{FF2B5EF4-FFF2-40B4-BE49-F238E27FC236}">
              <a16:creationId xmlns:a16="http://schemas.microsoft.com/office/drawing/2014/main" id="{4F688055-D45F-6320-5D98-782F980E63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ca77798798_0_250:notes">
            <a:extLst>
              <a:ext uri="{FF2B5EF4-FFF2-40B4-BE49-F238E27FC236}">
                <a16:creationId xmlns:a16="http://schemas.microsoft.com/office/drawing/2014/main" id="{CECBAEAC-4A5B-CA42-BC59-0C1A74F354F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152" name="Google Shape;152;g2ca77798798_0_250:notes">
            <a:extLst>
              <a:ext uri="{FF2B5EF4-FFF2-40B4-BE49-F238E27FC236}">
                <a16:creationId xmlns:a16="http://schemas.microsoft.com/office/drawing/2014/main" id="{84863DF0-ABDF-A1F9-E0F0-F440471458D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570001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>
          <a:extLst>
            <a:ext uri="{FF2B5EF4-FFF2-40B4-BE49-F238E27FC236}">
              <a16:creationId xmlns:a16="http://schemas.microsoft.com/office/drawing/2014/main" id="{C7611FE3-0BB6-4959-8EFC-3F51A528AF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ca77798798_0_250:notes">
            <a:extLst>
              <a:ext uri="{FF2B5EF4-FFF2-40B4-BE49-F238E27FC236}">
                <a16:creationId xmlns:a16="http://schemas.microsoft.com/office/drawing/2014/main" id="{E21B7C57-9099-A0EE-2D84-6F72933AB4D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152" name="Google Shape;152;g2ca77798798_0_250:notes">
            <a:extLst>
              <a:ext uri="{FF2B5EF4-FFF2-40B4-BE49-F238E27FC236}">
                <a16:creationId xmlns:a16="http://schemas.microsoft.com/office/drawing/2014/main" id="{CF5C61EC-3828-3FB0-B429-2F4465A9175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748854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>
          <a:extLst>
            <a:ext uri="{FF2B5EF4-FFF2-40B4-BE49-F238E27FC236}">
              <a16:creationId xmlns:a16="http://schemas.microsoft.com/office/drawing/2014/main" id="{0ED3659A-43CC-3A51-89C7-C40CF6CA85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ca77798798_0_250:notes">
            <a:extLst>
              <a:ext uri="{FF2B5EF4-FFF2-40B4-BE49-F238E27FC236}">
                <a16:creationId xmlns:a16="http://schemas.microsoft.com/office/drawing/2014/main" id="{B19BADCB-3B88-9F19-AAA5-DB3DF2D7A7D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152" name="Google Shape;152;g2ca77798798_0_250:notes">
            <a:extLst>
              <a:ext uri="{FF2B5EF4-FFF2-40B4-BE49-F238E27FC236}">
                <a16:creationId xmlns:a16="http://schemas.microsoft.com/office/drawing/2014/main" id="{351AD2E3-E86B-014C-C270-6E9724F828E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948178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>
          <a:extLst>
            <a:ext uri="{FF2B5EF4-FFF2-40B4-BE49-F238E27FC236}">
              <a16:creationId xmlns:a16="http://schemas.microsoft.com/office/drawing/2014/main" id="{7491BCB3-9B6E-626C-AE2B-5C4137FD84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ca77798798_0_250:notes">
            <a:extLst>
              <a:ext uri="{FF2B5EF4-FFF2-40B4-BE49-F238E27FC236}">
                <a16:creationId xmlns:a16="http://schemas.microsoft.com/office/drawing/2014/main" id="{4C8260CE-25DC-E5F7-C428-416805AC384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152" name="Google Shape;152;g2ca77798798_0_250:notes">
            <a:extLst>
              <a:ext uri="{FF2B5EF4-FFF2-40B4-BE49-F238E27FC236}">
                <a16:creationId xmlns:a16="http://schemas.microsoft.com/office/drawing/2014/main" id="{402397BC-6106-5C39-83DB-B0AB1865BFB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081313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>
          <a:extLst>
            <a:ext uri="{FF2B5EF4-FFF2-40B4-BE49-F238E27FC236}">
              <a16:creationId xmlns:a16="http://schemas.microsoft.com/office/drawing/2014/main" id="{F4FF8EDC-43D7-9702-31F9-41FEF421A3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ca77798798_0_250:notes">
            <a:extLst>
              <a:ext uri="{FF2B5EF4-FFF2-40B4-BE49-F238E27FC236}">
                <a16:creationId xmlns:a16="http://schemas.microsoft.com/office/drawing/2014/main" id="{D879213D-9772-7D6D-954F-0F4042425FC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152" name="Google Shape;152;g2ca77798798_0_250:notes">
            <a:extLst>
              <a:ext uri="{FF2B5EF4-FFF2-40B4-BE49-F238E27FC236}">
                <a16:creationId xmlns:a16="http://schemas.microsoft.com/office/drawing/2014/main" id="{4D3EFF95-6B31-4719-728C-D23598AF371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049336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>
          <a:extLst>
            <a:ext uri="{FF2B5EF4-FFF2-40B4-BE49-F238E27FC236}">
              <a16:creationId xmlns:a16="http://schemas.microsoft.com/office/drawing/2014/main" id="{A768FEB3-9CC3-5DE0-4804-F676795226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ca77798798_0_250:notes">
            <a:extLst>
              <a:ext uri="{FF2B5EF4-FFF2-40B4-BE49-F238E27FC236}">
                <a16:creationId xmlns:a16="http://schemas.microsoft.com/office/drawing/2014/main" id="{78C76CBF-11F7-5B3E-748D-1165E7C8885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152" name="Google Shape;152;g2ca77798798_0_250:notes">
            <a:extLst>
              <a:ext uri="{FF2B5EF4-FFF2-40B4-BE49-F238E27FC236}">
                <a16:creationId xmlns:a16="http://schemas.microsoft.com/office/drawing/2014/main" id="{857AFC83-00DD-EDCE-7FAD-F2185031DAA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8709237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>
          <a:extLst>
            <a:ext uri="{FF2B5EF4-FFF2-40B4-BE49-F238E27FC236}">
              <a16:creationId xmlns:a16="http://schemas.microsoft.com/office/drawing/2014/main" id="{423E55CF-4697-88D6-4F05-5BB19B290F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ca77798798_0_250:notes">
            <a:extLst>
              <a:ext uri="{FF2B5EF4-FFF2-40B4-BE49-F238E27FC236}">
                <a16:creationId xmlns:a16="http://schemas.microsoft.com/office/drawing/2014/main" id="{127A41F6-CAF7-72BC-8445-5FB4326A8D4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152" name="Google Shape;152;g2ca77798798_0_250:notes">
            <a:extLst>
              <a:ext uri="{FF2B5EF4-FFF2-40B4-BE49-F238E27FC236}">
                <a16:creationId xmlns:a16="http://schemas.microsoft.com/office/drawing/2014/main" id="{AFD3C271-EC27-B353-A66F-0E333B062AB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4008411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A627A4-B847-F849-A037-54AD8A4E87D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3606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>
          <a:extLst>
            <a:ext uri="{FF2B5EF4-FFF2-40B4-BE49-F238E27FC236}">
              <a16:creationId xmlns:a16="http://schemas.microsoft.com/office/drawing/2014/main" id="{3F4FFC3D-CC43-4307-7763-0E76EB1C3E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ca77798798_0_250:notes">
            <a:extLst>
              <a:ext uri="{FF2B5EF4-FFF2-40B4-BE49-F238E27FC236}">
                <a16:creationId xmlns:a16="http://schemas.microsoft.com/office/drawing/2014/main" id="{8B027D64-4DE7-7C29-7932-C65F5F89EFB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152" name="Google Shape;152;g2ca77798798_0_250:notes">
            <a:extLst>
              <a:ext uri="{FF2B5EF4-FFF2-40B4-BE49-F238E27FC236}">
                <a16:creationId xmlns:a16="http://schemas.microsoft.com/office/drawing/2014/main" id="{1DCA0292-C5CF-51A4-717D-EBE0ABE356A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153711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>
          <a:extLst>
            <a:ext uri="{FF2B5EF4-FFF2-40B4-BE49-F238E27FC236}">
              <a16:creationId xmlns:a16="http://schemas.microsoft.com/office/drawing/2014/main" id="{9B412A73-F444-F259-6591-869D0074AE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ca77798798_0_250:notes">
            <a:extLst>
              <a:ext uri="{FF2B5EF4-FFF2-40B4-BE49-F238E27FC236}">
                <a16:creationId xmlns:a16="http://schemas.microsoft.com/office/drawing/2014/main" id="{4F0228E5-47E3-8C4F-6581-F17F978B65F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152" name="Google Shape;152;g2ca77798798_0_250:notes">
            <a:extLst>
              <a:ext uri="{FF2B5EF4-FFF2-40B4-BE49-F238E27FC236}">
                <a16:creationId xmlns:a16="http://schemas.microsoft.com/office/drawing/2014/main" id="{9F5C4198-A170-CFCF-9C52-B9EAAF9E75D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741216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>
          <a:extLst>
            <a:ext uri="{FF2B5EF4-FFF2-40B4-BE49-F238E27FC236}">
              <a16:creationId xmlns:a16="http://schemas.microsoft.com/office/drawing/2014/main" id="{C6E0246D-13AA-3C82-9B80-906A062BFA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ca77798798_0_250:notes">
            <a:extLst>
              <a:ext uri="{FF2B5EF4-FFF2-40B4-BE49-F238E27FC236}">
                <a16:creationId xmlns:a16="http://schemas.microsoft.com/office/drawing/2014/main" id="{474A47CD-BEF2-9774-D209-4DA577AC3E9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152" name="Google Shape;152;g2ca77798798_0_250:notes">
            <a:extLst>
              <a:ext uri="{FF2B5EF4-FFF2-40B4-BE49-F238E27FC236}">
                <a16:creationId xmlns:a16="http://schemas.microsoft.com/office/drawing/2014/main" id="{1742702F-C9BF-9026-3430-77F16F19CB7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142111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>
          <a:extLst>
            <a:ext uri="{FF2B5EF4-FFF2-40B4-BE49-F238E27FC236}">
              <a16:creationId xmlns:a16="http://schemas.microsoft.com/office/drawing/2014/main" id="{30FD3A77-67B4-DCF0-5060-794EBBDDD0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ca77798798_0_250:notes">
            <a:extLst>
              <a:ext uri="{FF2B5EF4-FFF2-40B4-BE49-F238E27FC236}">
                <a16:creationId xmlns:a16="http://schemas.microsoft.com/office/drawing/2014/main" id="{451D3A77-28A1-8697-4BE1-10F5E3026A1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152" name="Google Shape;152;g2ca77798798_0_250:notes">
            <a:extLst>
              <a:ext uri="{FF2B5EF4-FFF2-40B4-BE49-F238E27FC236}">
                <a16:creationId xmlns:a16="http://schemas.microsoft.com/office/drawing/2014/main" id="{4B9CFE15-76B2-B822-5AA0-DCE6CBD7C9D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337688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>
          <a:extLst>
            <a:ext uri="{FF2B5EF4-FFF2-40B4-BE49-F238E27FC236}">
              <a16:creationId xmlns:a16="http://schemas.microsoft.com/office/drawing/2014/main" id="{12CB5BC0-1CB4-69A7-1914-D219E57707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ca77798798_0_250:notes">
            <a:extLst>
              <a:ext uri="{FF2B5EF4-FFF2-40B4-BE49-F238E27FC236}">
                <a16:creationId xmlns:a16="http://schemas.microsoft.com/office/drawing/2014/main" id="{1014B70B-FA7C-FB53-D1FF-3A79B2A9383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152" name="Google Shape;152;g2ca77798798_0_250:notes">
            <a:extLst>
              <a:ext uri="{FF2B5EF4-FFF2-40B4-BE49-F238E27FC236}">
                <a16:creationId xmlns:a16="http://schemas.microsoft.com/office/drawing/2014/main" id="{4141B667-25F2-A338-D903-738DF61DF3D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707993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>
          <a:extLst>
            <a:ext uri="{FF2B5EF4-FFF2-40B4-BE49-F238E27FC236}">
              <a16:creationId xmlns:a16="http://schemas.microsoft.com/office/drawing/2014/main" id="{DBB71105-5C66-3FA9-759A-DF8D5778CF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ca77798798_0_250:notes">
            <a:extLst>
              <a:ext uri="{FF2B5EF4-FFF2-40B4-BE49-F238E27FC236}">
                <a16:creationId xmlns:a16="http://schemas.microsoft.com/office/drawing/2014/main" id="{6E5CB2BE-F7EC-3932-F8AC-D5186602092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152" name="Google Shape;152;g2ca77798798_0_250:notes">
            <a:extLst>
              <a:ext uri="{FF2B5EF4-FFF2-40B4-BE49-F238E27FC236}">
                <a16:creationId xmlns:a16="http://schemas.microsoft.com/office/drawing/2014/main" id="{DB9BDBF5-2141-36DB-DC2A-D5580F69ADB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6373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>
          <a:extLst>
            <a:ext uri="{FF2B5EF4-FFF2-40B4-BE49-F238E27FC236}">
              <a16:creationId xmlns:a16="http://schemas.microsoft.com/office/drawing/2014/main" id="{A312FFD3-580A-7441-532D-BD297CB5B4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ca77798798_0_250:notes">
            <a:extLst>
              <a:ext uri="{FF2B5EF4-FFF2-40B4-BE49-F238E27FC236}">
                <a16:creationId xmlns:a16="http://schemas.microsoft.com/office/drawing/2014/main" id="{C73942AE-46F5-FB75-6B4F-3BF01748898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152" name="Google Shape;152;g2ca77798798_0_250:notes">
            <a:extLst>
              <a:ext uri="{FF2B5EF4-FFF2-40B4-BE49-F238E27FC236}">
                <a16:creationId xmlns:a16="http://schemas.microsoft.com/office/drawing/2014/main" id="{83CF1EC6-F6B5-D455-C749-B17CD0CBF29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623049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>
          <a:extLst>
            <a:ext uri="{FF2B5EF4-FFF2-40B4-BE49-F238E27FC236}">
              <a16:creationId xmlns:a16="http://schemas.microsoft.com/office/drawing/2014/main" id="{88E0D61E-CC6A-6999-2770-F432ABDABB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ca77798798_0_250:notes">
            <a:extLst>
              <a:ext uri="{FF2B5EF4-FFF2-40B4-BE49-F238E27FC236}">
                <a16:creationId xmlns:a16="http://schemas.microsoft.com/office/drawing/2014/main" id="{DF838D03-F910-156D-8254-4FFFE4E7C23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152" name="Google Shape;152;g2ca77798798_0_250:notes">
            <a:extLst>
              <a:ext uri="{FF2B5EF4-FFF2-40B4-BE49-F238E27FC236}">
                <a16:creationId xmlns:a16="http://schemas.microsoft.com/office/drawing/2014/main" id="{B1857483-339E-F4BE-75D9-6FC1F30F0F3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987456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 White">
  <p:cSld name="Title Slide White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3" descr="A picture containing game&#10;&#10;Description automatically generated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1"/>
            <a:ext cx="12191995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3"/>
          <p:cNvSpPr txBox="1">
            <a:spLocks noGrp="1"/>
          </p:cNvSpPr>
          <p:nvPr>
            <p:ph type="ctrTitle"/>
          </p:nvPr>
        </p:nvSpPr>
        <p:spPr>
          <a:xfrm>
            <a:off x="403123" y="73158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" panose="020B0604020202020204"/>
              <a:buNone/>
              <a:defRPr sz="6400" b="1" i="0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ubTitle" idx="1"/>
          </p:nvPr>
        </p:nvSpPr>
        <p:spPr>
          <a:xfrm>
            <a:off x="403123" y="3244341"/>
            <a:ext cx="9144000" cy="3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1865"/>
              </a:spcBef>
              <a:spcAft>
                <a:spcPts val="0"/>
              </a:spcAft>
              <a:buClr>
                <a:schemeClr val="dk2"/>
              </a:buClr>
              <a:buSzPts val="1300"/>
              <a:buNone/>
              <a:defRPr sz="1865" b="1" i="0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lvl="1" algn="ctr">
              <a:lnSpc>
                <a:spcPct val="100000"/>
              </a:lnSpc>
              <a:spcBef>
                <a:spcPts val="186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1865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5"/>
            </a:lvl3pPr>
            <a:lvl4pPr lvl="3" algn="ctr">
              <a:lnSpc>
                <a:spcPct val="100000"/>
              </a:lnSpc>
              <a:spcBef>
                <a:spcPts val="186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186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3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3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3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3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dt" idx="10"/>
          </p:nvPr>
        </p:nvSpPr>
        <p:spPr>
          <a:xfrm>
            <a:off x="838200" y="7550960"/>
            <a:ext cx="27432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ftr" idx="11"/>
          </p:nvPr>
        </p:nvSpPr>
        <p:spPr>
          <a:xfrm>
            <a:off x="4038600" y="7550960"/>
            <a:ext cx="41148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ldNum" idx="12"/>
          </p:nvPr>
        </p:nvSpPr>
        <p:spPr>
          <a:xfrm>
            <a:off x="8610600" y="7550960"/>
            <a:ext cx="27432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  <p:sp>
        <p:nvSpPr>
          <p:cNvPr id="30" name="Google Shape;30;p3"/>
          <p:cNvSpPr txBox="1">
            <a:spLocks noGrp="1"/>
          </p:cNvSpPr>
          <p:nvPr>
            <p:ph type="body" idx="2"/>
          </p:nvPr>
        </p:nvSpPr>
        <p:spPr>
          <a:xfrm>
            <a:off x="403123" y="4247375"/>
            <a:ext cx="6153200" cy="3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609600" lvl="0" indent="-304800" algn="l">
              <a:lnSpc>
                <a:spcPct val="100000"/>
              </a:lnSpc>
              <a:spcBef>
                <a:spcPts val="1865"/>
              </a:spcBef>
              <a:spcAft>
                <a:spcPts val="0"/>
              </a:spcAft>
              <a:buClr>
                <a:schemeClr val="dk2"/>
              </a:buClr>
              <a:buSzPts val="1300"/>
              <a:buNone/>
              <a:defRPr sz="1865" b="1" i="0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1219200" lvl="1" indent="-423545" algn="l">
              <a:lnSpc>
                <a:spcPct val="100000"/>
              </a:lnSpc>
              <a:spcBef>
                <a:spcPts val="1865"/>
              </a:spcBef>
              <a:spcAft>
                <a:spcPts val="0"/>
              </a:spcAft>
              <a:buClr>
                <a:schemeClr val="dk2"/>
              </a:buClr>
              <a:buSzPts val="1400"/>
              <a:buChar char="•"/>
              <a:defRPr b="0" i="0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828800" lvl="2" indent="-423545" algn="l">
              <a:lnSpc>
                <a:spcPct val="100000"/>
              </a:lnSpc>
              <a:spcBef>
                <a:spcPts val="1865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/>
            </a:lvl3pPr>
            <a:lvl4pPr marL="2438400" lvl="3" indent="-423545" algn="l">
              <a:lnSpc>
                <a:spcPct val="100000"/>
              </a:lnSpc>
              <a:spcBef>
                <a:spcPts val="1865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3048000" lvl="4" indent="-423545" algn="l">
              <a:lnSpc>
                <a:spcPct val="100000"/>
              </a:lnSpc>
              <a:spcBef>
                <a:spcPts val="1865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/>
            </a:lvl5pPr>
            <a:lvl6pPr marL="3657600" lvl="5" indent="-423545" algn="l">
              <a:lnSpc>
                <a:spcPct val="90000"/>
              </a:lnSpc>
              <a:spcBef>
                <a:spcPts val="535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4267200" lvl="6" indent="-423545" algn="l">
              <a:lnSpc>
                <a:spcPct val="90000"/>
              </a:lnSpc>
              <a:spcBef>
                <a:spcPts val="535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4876800" lvl="7" indent="-423545" algn="l">
              <a:lnSpc>
                <a:spcPct val="90000"/>
              </a:lnSpc>
              <a:spcBef>
                <a:spcPts val="535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5486400" lvl="8" indent="-423545" algn="l">
              <a:lnSpc>
                <a:spcPct val="90000"/>
              </a:lnSpc>
              <a:spcBef>
                <a:spcPts val="535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pic>
        <p:nvPicPr>
          <p:cNvPr id="31" name="Google Shape;31;p3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10789920" y="6400800"/>
            <a:ext cx="923544" cy="176136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Google Shape;32;p3"/>
          <p:cNvPicPr preferRelativeResize="0"/>
          <p:nvPr/>
        </p:nvPicPr>
        <p:blipFill rotWithShape="1">
          <a:blip r:embed="rId5"/>
          <a:srcRect/>
          <a:stretch>
            <a:fillRect/>
          </a:stretch>
        </p:blipFill>
        <p:spPr>
          <a:xfrm>
            <a:off x="394488" y="6155667"/>
            <a:ext cx="1274827" cy="4569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9" descr="A picture containing meter, clock&#10;&#10;Description automatically generated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1"/>
            <a:ext cx="12191995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9"/>
          <p:cNvSpPr txBox="1">
            <a:spLocks noGrp="1"/>
          </p:cNvSpPr>
          <p:nvPr>
            <p:ph type="title"/>
          </p:nvPr>
        </p:nvSpPr>
        <p:spPr>
          <a:xfrm>
            <a:off x="381000" y="985150"/>
            <a:ext cx="11430000" cy="373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Arial" panose="020B0604020202020204"/>
              <a:buNone/>
              <a:defRPr b="1" i="0"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9"/>
          <p:cNvSpPr txBox="1">
            <a:spLocks noGrp="1"/>
          </p:cNvSpPr>
          <p:nvPr>
            <p:ph type="body" idx="1"/>
          </p:nvPr>
        </p:nvSpPr>
        <p:spPr>
          <a:xfrm>
            <a:off x="381000" y="1788327"/>
            <a:ext cx="11430000" cy="417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609600" lvl="0" indent="-304800" algn="l">
              <a:lnSpc>
                <a:spcPct val="100000"/>
              </a:lnSpc>
              <a:spcBef>
                <a:spcPts val="1865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b="1" i="0">
                <a:solidFill>
                  <a:schemeClr val="accent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1219200" lvl="1" indent="-423545" algn="l">
              <a:lnSpc>
                <a:spcPct val="100000"/>
              </a:lnSpc>
              <a:spcBef>
                <a:spcPts val="1865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b="0" i="0"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828800" lvl="2" indent="-406400" algn="l">
              <a:lnSpc>
                <a:spcPct val="100000"/>
              </a:lnSpc>
              <a:spcBef>
                <a:spcPts val="1865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b="0" i="0"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2438400" lvl="3" indent="-406400" algn="l">
              <a:lnSpc>
                <a:spcPct val="100000"/>
              </a:lnSpc>
              <a:spcBef>
                <a:spcPts val="1865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b="0" i="1"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3048000" lvl="4" indent="-398145" algn="l">
              <a:lnSpc>
                <a:spcPct val="100000"/>
              </a:lnSpc>
              <a:spcBef>
                <a:spcPts val="1865"/>
              </a:spcBef>
              <a:spcAft>
                <a:spcPts val="0"/>
              </a:spcAft>
              <a:buClr>
                <a:schemeClr val="dk1"/>
              </a:buClr>
              <a:buSzPts val="1100"/>
              <a:buChar char="–"/>
              <a:defRPr b="0" i="0"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3657600" lvl="5" indent="-423545" algn="l">
              <a:lnSpc>
                <a:spcPct val="90000"/>
              </a:lnSpc>
              <a:spcBef>
                <a:spcPts val="535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4267200" lvl="6" indent="-423545" algn="l">
              <a:lnSpc>
                <a:spcPct val="90000"/>
              </a:lnSpc>
              <a:spcBef>
                <a:spcPts val="535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4876800" lvl="7" indent="-423545" algn="l">
              <a:lnSpc>
                <a:spcPct val="90000"/>
              </a:lnSpc>
              <a:spcBef>
                <a:spcPts val="535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5486400" lvl="8" indent="-423545" algn="l">
              <a:lnSpc>
                <a:spcPct val="90000"/>
              </a:lnSpc>
              <a:spcBef>
                <a:spcPts val="535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6" name="Google Shape;76;p9"/>
          <p:cNvSpPr txBox="1">
            <a:spLocks noGrp="1"/>
          </p:cNvSpPr>
          <p:nvPr>
            <p:ph type="dt" idx="10"/>
          </p:nvPr>
        </p:nvSpPr>
        <p:spPr>
          <a:xfrm>
            <a:off x="838200" y="7414187"/>
            <a:ext cx="27432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9"/>
          <p:cNvSpPr txBox="1">
            <a:spLocks noGrp="1"/>
          </p:cNvSpPr>
          <p:nvPr>
            <p:ph type="ftr" idx="11"/>
          </p:nvPr>
        </p:nvSpPr>
        <p:spPr>
          <a:xfrm>
            <a:off x="4038600" y="7414187"/>
            <a:ext cx="41148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9"/>
          <p:cNvSpPr txBox="1">
            <a:spLocks noGrp="1"/>
          </p:cNvSpPr>
          <p:nvPr>
            <p:ph type="sldNum" idx="12"/>
          </p:nvPr>
        </p:nvSpPr>
        <p:spPr>
          <a:xfrm>
            <a:off x="4724400" y="6356351"/>
            <a:ext cx="27432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0" descr="A close up of a device&#10;&#10;Description automatically generated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-589994" y="-304800"/>
            <a:ext cx="13275731" cy="74676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0"/>
          <p:cNvSpPr txBox="1">
            <a:spLocks noGrp="1"/>
          </p:cNvSpPr>
          <p:nvPr>
            <p:ph type="title"/>
          </p:nvPr>
        </p:nvSpPr>
        <p:spPr>
          <a:xfrm>
            <a:off x="3985256" y="2520199"/>
            <a:ext cx="4156400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ct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 panose="020B0604020202020204"/>
              <a:buNone/>
              <a:defRPr sz="6400" b="1" i="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0"/>
          <p:cNvSpPr txBox="1">
            <a:spLocks noGrp="1"/>
          </p:cNvSpPr>
          <p:nvPr>
            <p:ph type="body" idx="1"/>
          </p:nvPr>
        </p:nvSpPr>
        <p:spPr>
          <a:xfrm>
            <a:off x="4493252" y="4507343"/>
            <a:ext cx="3297200" cy="7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609600" lvl="0" indent="-304800" algn="ctr">
              <a:lnSpc>
                <a:spcPct val="100000"/>
              </a:lnSpc>
              <a:spcBef>
                <a:spcPts val="1865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865" b="1" i="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1219200" lvl="1" indent="-304800" algn="l">
              <a:lnSpc>
                <a:spcPct val="100000"/>
              </a:lnSpc>
              <a:spcBef>
                <a:spcPts val="1865"/>
              </a:spcBef>
              <a:spcAft>
                <a:spcPts val="0"/>
              </a:spcAft>
              <a:buClr>
                <a:srgbClr val="909091"/>
              </a:buClr>
              <a:buSzPts val="1500"/>
              <a:buNone/>
              <a:defRPr sz="2000">
                <a:solidFill>
                  <a:srgbClr val="909091"/>
                </a:solidFill>
              </a:defRPr>
            </a:lvl2pPr>
            <a:lvl3pPr marL="1828800" lvl="2" indent="-304800" algn="l">
              <a:lnSpc>
                <a:spcPct val="100000"/>
              </a:lnSpc>
              <a:spcBef>
                <a:spcPts val="1865"/>
              </a:spcBef>
              <a:spcAft>
                <a:spcPts val="0"/>
              </a:spcAft>
              <a:buClr>
                <a:srgbClr val="909091"/>
              </a:buClr>
              <a:buSzPts val="1400"/>
              <a:buNone/>
              <a:defRPr sz="1865">
                <a:solidFill>
                  <a:srgbClr val="909091"/>
                </a:solidFill>
              </a:defRPr>
            </a:lvl3pPr>
            <a:lvl4pPr marL="2438400" lvl="3" indent="-304800" algn="l">
              <a:lnSpc>
                <a:spcPct val="100000"/>
              </a:lnSpc>
              <a:spcBef>
                <a:spcPts val="1865"/>
              </a:spcBef>
              <a:spcAft>
                <a:spcPts val="0"/>
              </a:spcAft>
              <a:buClr>
                <a:srgbClr val="909091"/>
              </a:buClr>
              <a:buSzPts val="1200"/>
              <a:buNone/>
              <a:defRPr sz="1600">
                <a:solidFill>
                  <a:srgbClr val="909091"/>
                </a:solidFill>
              </a:defRPr>
            </a:lvl4pPr>
            <a:lvl5pPr marL="3048000" lvl="4" indent="-304800" algn="l">
              <a:lnSpc>
                <a:spcPct val="100000"/>
              </a:lnSpc>
              <a:spcBef>
                <a:spcPts val="1865"/>
              </a:spcBef>
              <a:spcAft>
                <a:spcPts val="0"/>
              </a:spcAft>
              <a:buClr>
                <a:srgbClr val="909091"/>
              </a:buClr>
              <a:buSzPts val="1200"/>
              <a:buNone/>
              <a:defRPr sz="1600">
                <a:solidFill>
                  <a:srgbClr val="909091"/>
                </a:solidFill>
              </a:defRPr>
            </a:lvl5pPr>
            <a:lvl6pPr marL="3657600" lvl="5" indent="-304800" algn="l">
              <a:lnSpc>
                <a:spcPct val="90000"/>
              </a:lnSpc>
              <a:spcBef>
                <a:spcPts val="535"/>
              </a:spcBef>
              <a:spcAft>
                <a:spcPts val="0"/>
              </a:spcAft>
              <a:buClr>
                <a:srgbClr val="909091"/>
              </a:buClr>
              <a:buSzPts val="1200"/>
              <a:buNone/>
              <a:defRPr sz="1600">
                <a:solidFill>
                  <a:srgbClr val="909091"/>
                </a:solidFill>
              </a:defRPr>
            </a:lvl6pPr>
            <a:lvl7pPr marL="4267200" lvl="6" indent="-304800" algn="l">
              <a:lnSpc>
                <a:spcPct val="90000"/>
              </a:lnSpc>
              <a:spcBef>
                <a:spcPts val="535"/>
              </a:spcBef>
              <a:spcAft>
                <a:spcPts val="0"/>
              </a:spcAft>
              <a:buClr>
                <a:srgbClr val="909091"/>
              </a:buClr>
              <a:buSzPts val="1200"/>
              <a:buNone/>
              <a:defRPr sz="1600">
                <a:solidFill>
                  <a:srgbClr val="909091"/>
                </a:solidFill>
              </a:defRPr>
            </a:lvl7pPr>
            <a:lvl8pPr marL="4876800" lvl="7" indent="-304800" algn="l">
              <a:lnSpc>
                <a:spcPct val="90000"/>
              </a:lnSpc>
              <a:spcBef>
                <a:spcPts val="535"/>
              </a:spcBef>
              <a:spcAft>
                <a:spcPts val="0"/>
              </a:spcAft>
              <a:buClr>
                <a:srgbClr val="909091"/>
              </a:buClr>
              <a:buSzPts val="1200"/>
              <a:buNone/>
              <a:defRPr sz="1600">
                <a:solidFill>
                  <a:srgbClr val="909091"/>
                </a:solidFill>
              </a:defRPr>
            </a:lvl8pPr>
            <a:lvl9pPr marL="5486400" lvl="8" indent="-304800" algn="l">
              <a:lnSpc>
                <a:spcPct val="90000"/>
              </a:lnSpc>
              <a:spcBef>
                <a:spcPts val="535"/>
              </a:spcBef>
              <a:spcAft>
                <a:spcPts val="0"/>
              </a:spcAft>
              <a:buClr>
                <a:srgbClr val="909091"/>
              </a:buClr>
              <a:buSzPts val="1200"/>
              <a:buNone/>
              <a:defRPr sz="1600">
                <a:solidFill>
                  <a:srgbClr val="909091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10"/>
          <p:cNvSpPr txBox="1">
            <a:spLocks noGrp="1"/>
          </p:cNvSpPr>
          <p:nvPr>
            <p:ph type="dt" idx="10"/>
          </p:nvPr>
        </p:nvSpPr>
        <p:spPr>
          <a:xfrm>
            <a:off x="838200" y="7414187"/>
            <a:ext cx="27432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0"/>
          <p:cNvSpPr txBox="1">
            <a:spLocks noGrp="1"/>
          </p:cNvSpPr>
          <p:nvPr>
            <p:ph type="ftr" idx="11"/>
          </p:nvPr>
        </p:nvSpPr>
        <p:spPr>
          <a:xfrm>
            <a:off x="4038600" y="7414187"/>
            <a:ext cx="41148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0"/>
          <p:cNvSpPr txBox="1">
            <a:spLocks noGrp="1"/>
          </p:cNvSpPr>
          <p:nvPr>
            <p:ph type="sldNum" idx="12"/>
          </p:nvPr>
        </p:nvSpPr>
        <p:spPr>
          <a:xfrm>
            <a:off x="4724400" y="6356351"/>
            <a:ext cx="27432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itle Slide">
  <p:cSld name="1_Title Slide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1"/>
          <p:cNvSpPr txBox="1">
            <a:spLocks noGrp="1"/>
          </p:cNvSpPr>
          <p:nvPr>
            <p:ph type="ctrTitle"/>
          </p:nvPr>
        </p:nvSpPr>
        <p:spPr>
          <a:xfrm>
            <a:off x="403123" y="73158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 panose="020B0604020202020204"/>
              <a:buNone/>
              <a:defRPr sz="6400" b="1" i="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1"/>
          <p:cNvSpPr txBox="1">
            <a:spLocks noGrp="1"/>
          </p:cNvSpPr>
          <p:nvPr>
            <p:ph type="subTitle" idx="1"/>
          </p:nvPr>
        </p:nvSpPr>
        <p:spPr>
          <a:xfrm>
            <a:off x="403123" y="3244341"/>
            <a:ext cx="9144000" cy="3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1865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865" b="1" i="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lvl="1" algn="ctr">
              <a:lnSpc>
                <a:spcPct val="100000"/>
              </a:lnSpc>
              <a:spcBef>
                <a:spcPts val="186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1865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5"/>
            </a:lvl3pPr>
            <a:lvl4pPr lvl="3" algn="ctr">
              <a:lnSpc>
                <a:spcPct val="100000"/>
              </a:lnSpc>
              <a:spcBef>
                <a:spcPts val="186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186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3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3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3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3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89" name="Google Shape;89;p11"/>
          <p:cNvSpPr txBox="1">
            <a:spLocks noGrp="1"/>
          </p:cNvSpPr>
          <p:nvPr>
            <p:ph type="dt" idx="10"/>
          </p:nvPr>
        </p:nvSpPr>
        <p:spPr>
          <a:xfrm>
            <a:off x="838200" y="7550960"/>
            <a:ext cx="27432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1"/>
          <p:cNvSpPr txBox="1">
            <a:spLocks noGrp="1"/>
          </p:cNvSpPr>
          <p:nvPr>
            <p:ph type="ftr" idx="11"/>
          </p:nvPr>
        </p:nvSpPr>
        <p:spPr>
          <a:xfrm>
            <a:off x="4038600" y="7550960"/>
            <a:ext cx="41148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1"/>
          <p:cNvSpPr txBox="1">
            <a:spLocks noGrp="1"/>
          </p:cNvSpPr>
          <p:nvPr>
            <p:ph type="sldNum" idx="12"/>
          </p:nvPr>
        </p:nvSpPr>
        <p:spPr>
          <a:xfrm>
            <a:off x="8610600" y="7550960"/>
            <a:ext cx="27432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  <p:sp>
        <p:nvSpPr>
          <p:cNvPr id="92" name="Google Shape;92;p11"/>
          <p:cNvSpPr txBox="1">
            <a:spLocks noGrp="1"/>
          </p:cNvSpPr>
          <p:nvPr>
            <p:ph type="body" idx="2"/>
          </p:nvPr>
        </p:nvSpPr>
        <p:spPr>
          <a:xfrm>
            <a:off x="403123" y="4247375"/>
            <a:ext cx="6153200" cy="3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609600" lvl="0" indent="-304800" algn="l">
              <a:lnSpc>
                <a:spcPct val="100000"/>
              </a:lnSpc>
              <a:spcBef>
                <a:spcPts val="1865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865" b="1" i="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1219200" lvl="1" indent="-423545" algn="l">
              <a:lnSpc>
                <a:spcPct val="100000"/>
              </a:lnSpc>
              <a:spcBef>
                <a:spcPts val="1865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b="0" i="0"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828800" lvl="2" indent="-423545" algn="l">
              <a:lnSpc>
                <a:spcPct val="100000"/>
              </a:lnSpc>
              <a:spcBef>
                <a:spcPts val="1865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/>
            </a:lvl3pPr>
            <a:lvl4pPr marL="2438400" lvl="3" indent="-423545" algn="l">
              <a:lnSpc>
                <a:spcPct val="100000"/>
              </a:lnSpc>
              <a:spcBef>
                <a:spcPts val="1865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3048000" lvl="4" indent="-423545" algn="l">
              <a:lnSpc>
                <a:spcPct val="100000"/>
              </a:lnSpc>
              <a:spcBef>
                <a:spcPts val="1865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/>
            </a:lvl5pPr>
            <a:lvl6pPr marL="3657600" lvl="5" indent="-423545" algn="l">
              <a:lnSpc>
                <a:spcPct val="90000"/>
              </a:lnSpc>
              <a:spcBef>
                <a:spcPts val="535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4267200" lvl="6" indent="-423545" algn="l">
              <a:lnSpc>
                <a:spcPct val="90000"/>
              </a:lnSpc>
              <a:spcBef>
                <a:spcPts val="535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4876800" lvl="7" indent="-423545" algn="l">
              <a:lnSpc>
                <a:spcPct val="90000"/>
              </a:lnSpc>
              <a:spcBef>
                <a:spcPts val="535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5486400" lvl="8" indent="-423545" algn="l">
              <a:lnSpc>
                <a:spcPct val="90000"/>
              </a:lnSpc>
              <a:spcBef>
                <a:spcPts val="535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pic>
        <p:nvPicPr>
          <p:cNvPr id="93" name="Google Shape;93;p11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0790000" y="6397250"/>
            <a:ext cx="924976" cy="176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1" descr="Logo&#10;&#10;Description automatically generated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394488" y="6158706"/>
            <a:ext cx="1283792" cy="4579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5"/>
          <p:cNvSpPr txBox="1">
            <a:spLocks noGrp="1"/>
          </p:cNvSpPr>
          <p:nvPr>
            <p:ph type="title"/>
          </p:nvPr>
        </p:nvSpPr>
        <p:spPr>
          <a:xfrm>
            <a:off x="381000" y="985150"/>
            <a:ext cx="11430000" cy="373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Arial" panose="020B0604020202020204"/>
              <a:buNone/>
              <a:defRPr b="1" i="0"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5"/>
          <p:cNvSpPr txBox="1">
            <a:spLocks noGrp="1"/>
          </p:cNvSpPr>
          <p:nvPr>
            <p:ph type="dt" idx="10"/>
          </p:nvPr>
        </p:nvSpPr>
        <p:spPr>
          <a:xfrm>
            <a:off x="838200" y="7414187"/>
            <a:ext cx="27432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15"/>
          <p:cNvSpPr txBox="1">
            <a:spLocks noGrp="1"/>
          </p:cNvSpPr>
          <p:nvPr>
            <p:ph type="ftr" idx="11"/>
          </p:nvPr>
        </p:nvSpPr>
        <p:spPr>
          <a:xfrm>
            <a:off x="4038600" y="7414187"/>
            <a:ext cx="41148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15"/>
          <p:cNvSpPr txBox="1">
            <a:spLocks noGrp="1"/>
          </p:cNvSpPr>
          <p:nvPr>
            <p:ph type="sldNum" idx="12"/>
          </p:nvPr>
        </p:nvSpPr>
        <p:spPr>
          <a:xfrm>
            <a:off x="4724400" y="6356351"/>
            <a:ext cx="27432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7"/>
          <p:cNvSpPr/>
          <p:nvPr/>
        </p:nvSpPr>
        <p:spPr>
          <a:xfrm>
            <a:off x="3658685" y="1008934"/>
            <a:ext cx="1442167" cy="1499933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132" name="Google Shape;132;p17"/>
          <p:cNvSpPr/>
          <p:nvPr/>
        </p:nvSpPr>
        <p:spPr>
          <a:xfrm rot="10800000">
            <a:off x="7091134" y="4355634"/>
            <a:ext cx="1442167" cy="1499933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133" name="Google Shape;133;p17"/>
          <p:cNvSpPr txBox="1">
            <a:spLocks noGrp="1"/>
          </p:cNvSpPr>
          <p:nvPr>
            <p:ph type="ctrTitle"/>
          </p:nvPr>
        </p:nvSpPr>
        <p:spPr>
          <a:xfrm>
            <a:off x="4059600" y="3601324"/>
            <a:ext cx="4072800" cy="373949"/>
          </a:xfrm>
          <a:prstGeom prst="rect">
            <a:avLst/>
          </a:prstGeom>
        </p:spPr>
        <p:txBody>
          <a:bodyPr spcFirstLastPara="1" wrap="square" lIns="0" tIns="0" rIns="0" bIns="0" anchor="b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17"/>
          <p:cNvSpPr txBox="1">
            <a:spLocks noGrp="1"/>
          </p:cNvSpPr>
          <p:nvPr>
            <p:ph type="subTitle" idx="1"/>
          </p:nvPr>
        </p:nvSpPr>
        <p:spPr>
          <a:xfrm>
            <a:off x="4059600" y="4155440"/>
            <a:ext cx="4072800" cy="93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1865"/>
              </a:spcBef>
              <a:spcAft>
                <a:spcPts val="0"/>
              </a:spcAft>
              <a:buSzPts val="2100"/>
              <a:buFont typeface="Economica" panose="020F0502020204030204"/>
              <a:buNone/>
              <a:defRPr sz="2800">
                <a:latin typeface="Economica" panose="020F0502020204030204"/>
                <a:ea typeface="Economica" panose="020F0502020204030204"/>
                <a:cs typeface="Economica" panose="020F0502020204030204"/>
                <a:sym typeface="Economica" panose="020F0502020204030204"/>
              </a:defRPr>
            </a:lvl1pPr>
            <a:lvl2pPr lvl="1" algn="ctr" rtl="0">
              <a:lnSpc>
                <a:spcPct val="100000"/>
              </a:lnSpc>
              <a:spcBef>
                <a:spcPts val="1865"/>
              </a:spcBef>
              <a:spcAft>
                <a:spcPts val="0"/>
              </a:spcAft>
              <a:buSzPts val="2100"/>
              <a:buFont typeface="Economica" panose="020F0502020204030204"/>
              <a:buNone/>
              <a:defRPr sz="2800">
                <a:latin typeface="Economica" panose="020F0502020204030204"/>
                <a:ea typeface="Economica" panose="020F0502020204030204"/>
                <a:cs typeface="Economica" panose="020F0502020204030204"/>
                <a:sym typeface="Economica" panose="020F0502020204030204"/>
              </a:defRPr>
            </a:lvl2pPr>
            <a:lvl3pPr lvl="2" algn="ctr" rtl="0">
              <a:lnSpc>
                <a:spcPct val="100000"/>
              </a:lnSpc>
              <a:spcBef>
                <a:spcPts val="1865"/>
              </a:spcBef>
              <a:spcAft>
                <a:spcPts val="0"/>
              </a:spcAft>
              <a:buSzPts val="2100"/>
              <a:buFont typeface="Economica" panose="020F0502020204030204"/>
              <a:buNone/>
              <a:defRPr sz="2800">
                <a:latin typeface="Economica" panose="020F0502020204030204"/>
                <a:ea typeface="Economica" panose="020F0502020204030204"/>
                <a:cs typeface="Economica" panose="020F0502020204030204"/>
                <a:sym typeface="Economica" panose="020F0502020204030204"/>
              </a:defRPr>
            </a:lvl3pPr>
            <a:lvl4pPr lvl="3" algn="ctr" rtl="0">
              <a:lnSpc>
                <a:spcPct val="100000"/>
              </a:lnSpc>
              <a:spcBef>
                <a:spcPts val="1865"/>
              </a:spcBef>
              <a:spcAft>
                <a:spcPts val="0"/>
              </a:spcAft>
              <a:buSzPts val="2100"/>
              <a:buFont typeface="Economica" panose="020F0502020204030204"/>
              <a:buNone/>
              <a:defRPr sz="2800">
                <a:latin typeface="Economica" panose="020F0502020204030204"/>
                <a:ea typeface="Economica" panose="020F0502020204030204"/>
                <a:cs typeface="Economica" panose="020F0502020204030204"/>
                <a:sym typeface="Economica" panose="020F0502020204030204"/>
              </a:defRPr>
            </a:lvl4pPr>
            <a:lvl5pPr lvl="4" algn="ctr" rtl="0">
              <a:lnSpc>
                <a:spcPct val="100000"/>
              </a:lnSpc>
              <a:spcBef>
                <a:spcPts val="1865"/>
              </a:spcBef>
              <a:spcAft>
                <a:spcPts val="0"/>
              </a:spcAft>
              <a:buSzPts val="2100"/>
              <a:buFont typeface="Economica" panose="020F0502020204030204"/>
              <a:buNone/>
              <a:defRPr sz="2800">
                <a:latin typeface="Economica" panose="020F0502020204030204"/>
                <a:ea typeface="Economica" panose="020F0502020204030204"/>
                <a:cs typeface="Economica" panose="020F0502020204030204"/>
                <a:sym typeface="Economica" panose="020F0502020204030204"/>
              </a:defRPr>
            </a:lvl5pPr>
            <a:lvl6pPr lvl="5" algn="ctr" rtl="0">
              <a:lnSpc>
                <a:spcPct val="100000"/>
              </a:lnSpc>
              <a:spcBef>
                <a:spcPts val="535"/>
              </a:spcBef>
              <a:spcAft>
                <a:spcPts val="0"/>
              </a:spcAft>
              <a:buSzPts val="2100"/>
              <a:buFont typeface="Economica" panose="020F0502020204030204"/>
              <a:buNone/>
              <a:defRPr sz="2800">
                <a:latin typeface="Economica" panose="020F0502020204030204"/>
                <a:ea typeface="Economica" panose="020F0502020204030204"/>
                <a:cs typeface="Economica" panose="020F0502020204030204"/>
                <a:sym typeface="Economica" panose="020F0502020204030204"/>
              </a:defRPr>
            </a:lvl6pPr>
            <a:lvl7pPr lvl="6" algn="ctr" rtl="0">
              <a:lnSpc>
                <a:spcPct val="100000"/>
              </a:lnSpc>
              <a:spcBef>
                <a:spcPts val="535"/>
              </a:spcBef>
              <a:spcAft>
                <a:spcPts val="0"/>
              </a:spcAft>
              <a:buSzPts val="2100"/>
              <a:buFont typeface="Economica" panose="020F0502020204030204"/>
              <a:buNone/>
              <a:defRPr sz="2800">
                <a:latin typeface="Economica" panose="020F0502020204030204"/>
                <a:ea typeface="Economica" panose="020F0502020204030204"/>
                <a:cs typeface="Economica" panose="020F0502020204030204"/>
                <a:sym typeface="Economica" panose="020F0502020204030204"/>
              </a:defRPr>
            </a:lvl7pPr>
            <a:lvl8pPr lvl="7" algn="ctr" rtl="0">
              <a:lnSpc>
                <a:spcPct val="100000"/>
              </a:lnSpc>
              <a:spcBef>
                <a:spcPts val="535"/>
              </a:spcBef>
              <a:spcAft>
                <a:spcPts val="0"/>
              </a:spcAft>
              <a:buSzPts val="2100"/>
              <a:buFont typeface="Economica" panose="020F0502020204030204"/>
              <a:buNone/>
              <a:defRPr sz="2800">
                <a:latin typeface="Economica" panose="020F0502020204030204"/>
                <a:ea typeface="Economica" panose="020F0502020204030204"/>
                <a:cs typeface="Economica" panose="020F0502020204030204"/>
                <a:sym typeface="Economica" panose="020F0502020204030204"/>
              </a:defRPr>
            </a:lvl8pPr>
            <a:lvl9pPr lvl="8" algn="ctr" rtl="0">
              <a:lnSpc>
                <a:spcPct val="100000"/>
              </a:lnSpc>
              <a:spcBef>
                <a:spcPts val="535"/>
              </a:spcBef>
              <a:spcAft>
                <a:spcPts val="0"/>
              </a:spcAft>
              <a:buSzPts val="2100"/>
              <a:buFont typeface="Economica" panose="020F0502020204030204"/>
              <a:buNone/>
              <a:defRPr sz="2800">
                <a:latin typeface="Economica" panose="020F0502020204030204"/>
                <a:ea typeface="Economica" panose="020F0502020204030204"/>
                <a:cs typeface="Economica" panose="020F0502020204030204"/>
                <a:sym typeface="Economica" panose="020F0502020204030204"/>
              </a:defRPr>
            </a:lvl9pPr>
          </a:lstStyle>
          <a:p>
            <a:endParaRPr/>
          </a:p>
        </p:txBody>
      </p:sp>
      <p:sp>
        <p:nvSpPr>
          <p:cNvPr id="135" name="Google Shape;135;p1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No Bullets" type="obj">
  <p:cSld name="Title and Content No Bullets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7" descr="A picture containing meter, clock&#10;&#10;Description automatically generated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1"/>
            <a:ext cx="12191995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7"/>
          <p:cNvSpPr txBox="1">
            <a:spLocks noGrp="1"/>
          </p:cNvSpPr>
          <p:nvPr>
            <p:ph type="title"/>
          </p:nvPr>
        </p:nvSpPr>
        <p:spPr>
          <a:xfrm>
            <a:off x="381000" y="985150"/>
            <a:ext cx="11430000" cy="373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Arial" panose="020B0604020202020204"/>
              <a:buNone/>
              <a:defRPr b="1" i="0"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7"/>
          <p:cNvSpPr txBox="1">
            <a:spLocks noGrp="1"/>
          </p:cNvSpPr>
          <p:nvPr>
            <p:ph type="body" idx="1"/>
          </p:nvPr>
        </p:nvSpPr>
        <p:spPr>
          <a:xfrm>
            <a:off x="381000" y="1788327"/>
            <a:ext cx="8655600" cy="417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609600" lvl="0" indent="-304800" algn="l">
              <a:lnSpc>
                <a:spcPct val="100000"/>
              </a:lnSpc>
              <a:spcBef>
                <a:spcPts val="1865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b="1" i="0">
                <a:solidFill>
                  <a:schemeClr val="accent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1219200" lvl="1" indent="-304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600" b="1" i="0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828800" lvl="2" indent="-304800" algn="l">
              <a:lnSpc>
                <a:spcPct val="100000"/>
              </a:lnSpc>
              <a:spcBef>
                <a:spcPts val="186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i="0"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2438400" lvl="3" indent="-304800" algn="l">
              <a:lnSpc>
                <a:spcPct val="100000"/>
              </a:lnSpc>
              <a:spcBef>
                <a:spcPts val="186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i="1"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3048000" lvl="4" indent="-304800" algn="l">
              <a:lnSpc>
                <a:spcPct val="100000"/>
              </a:lnSpc>
              <a:spcBef>
                <a:spcPts val="1865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b="0" i="0"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3657600" lvl="5" indent="-423545" algn="l">
              <a:lnSpc>
                <a:spcPct val="90000"/>
              </a:lnSpc>
              <a:spcBef>
                <a:spcPts val="535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4267200" lvl="6" indent="-423545" algn="l">
              <a:lnSpc>
                <a:spcPct val="90000"/>
              </a:lnSpc>
              <a:spcBef>
                <a:spcPts val="535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4876800" lvl="7" indent="-423545" algn="l">
              <a:lnSpc>
                <a:spcPct val="90000"/>
              </a:lnSpc>
              <a:spcBef>
                <a:spcPts val="535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5486400" lvl="8" indent="-423545" algn="l">
              <a:lnSpc>
                <a:spcPct val="90000"/>
              </a:lnSpc>
              <a:spcBef>
                <a:spcPts val="535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7"/>
          <p:cNvSpPr txBox="1">
            <a:spLocks noGrp="1"/>
          </p:cNvSpPr>
          <p:nvPr>
            <p:ph type="dt" idx="10"/>
          </p:nvPr>
        </p:nvSpPr>
        <p:spPr>
          <a:xfrm>
            <a:off x="838200" y="7414187"/>
            <a:ext cx="27432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7"/>
          <p:cNvSpPr txBox="1">
            <a:spLocks noGrp="1"/>
          </p:cNvSpPr>
          <p:nvPr>
            <p:ph type="ftr" idx="11"/>
          </p:nvPr>
        </p:nvSpPr>
        <p:spPr>
          <a:xfrm>
            <a:off x="4038600" y="7414187"/>
            <a:ext cx="41148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7"/>
          <p:cNvSpPr txBox="1">
            <a:spLocks noGrp="1"/>
          </p:cNvSpPr>
          <p:nvPr>
            <p:ph type="sldNum" idx="12"/>
          </p:nvPr>
        </p:nvSpPr>
        <p:spPr>
          <a:xfrm>
            <a:off x="4724400" y="6356351"/>
            <a:ext cx="27432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EE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81000" y="985150"/>
            <a:ext cx="11430000" cy="373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Arial" panose="020B0604020202020204"/>
              <a:buNone/>
              <a:defRPr sz="2700" b="1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81000" y="1799665"/>
            <a:ext cx="11371200" cy="41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 panose="020B0604020202020204"/>
              <a:buNone/>
              <a:defRPr sz="1500" b="1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Char char="•"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alatino" panose="02040602050305020304"/>
              <a:buChar char="–"/>
              <a:defRPr sz="12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/>
              <a:buChar char="•"/>
              <a:defRPr sz="1200" b="0" i="1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alatino" panose="02040602050305020304"/>
              <a:buChar char="–"/>
              <a:defRPr sz="11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Char char="•"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Char char="•"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Char char="•"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Char char="•"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838200" y="7414187"/>
            <a:ext cx="27432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200" b="1" i="0" u="none" strike="noStrike" cap="none">
                <a:solidFill>
                  <a:srgbClr val="90909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65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65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65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65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65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65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65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65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4038600" y="7414187"/>
            <a:ext cx="41148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200" b="1" i="0" u="none" strike="noStrike" cap="none">
                <a:solidFill>
                  <a:srgbClr val="90909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65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65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65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65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65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65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65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65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4724400" y="6356351"/>
            <a:ext cx="27432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1200" b="1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ctr" rtl="0">
              <a:spcBef>
                <a:spcPts val="0"/>
              </a:spcBef>
              <a:buNone/>
              <a:defRPr sz="1200" b="1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ctr" rtl="0">
              <a:spcBef>
                <a:spcPts val="0"/>
              </a:spcBef>
              <a:buNone/>
              <a:defRPr sz="1200" b="1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ctr" rtl="0">
              <a:spcBef>
                <a:spcPts val="0"/>
              </a:spcBef>
              <a:buNone/>
              <a:defRPr sz="1200" b="1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ctr" rtl="0">
              <a:spcBef>
                <a:spcPts val="0"/>
              </a:spcBef>
              <a:buNone/>
              <a:defRPr sz="1200" b="1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ctr" rtl="0">
              <a:spcBef>
                <a:spcPts val="0"/>
              </a:spcBef>
              <a:buNone/>
              <a:defRPr sz="1200" b="1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ctr" rtl="0">
              <a:spcBef>
                <a:spcPts val="0"/>
              </a:spcBef>
              <a:buNone/>
              <a:defRPr sz="1200" b="1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ctr" rtl="0">
              <a:spcBef>
                <a:spcPts val="0"/>
              </a:spcBef>
              <a:buNone/>
              <a:defRPr sz="1200" b="1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ctr" rtl="0">
              <a:spcBef>
                <a:spcPts val="0"/>
              </a:spcBef>
              <a:buNone/>
              <a:defRPr sz="1200" b="1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  <p:pic>
        <p:nvPicPr>
          <p:cNvPr id="11" name="Google Shape;11;p1"/>
          <p:cNvPicPr preferRelativeResize="0"/>
          <p:nvPr/>
        </p:nvPicPr>
        <p:blipFill rotWithShape="1">
          <a:blip r:embed="rId9"/>
          <a:srcRect/>
          <a:stretch>
            <a:fillRect/>
          </a:stretch>
        </p:blipFill>
        <p:spPr>
          <a:xfrm>
            <a:off x="394488" y="6155667"/>
            <a:ext cx="1274827" cy="4569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1"/>
          <p:cNvPicPr preferRelativeResize="0"/>
          <p:nvPr/>
        </p:nvPicPr>
        <p:blipFill rotWithShape="1">
          <a:blip r:embed="rId10"/>
          <a:srcRect/>
          <a:stretch>
            <a:fillRect/>
          </a:stretch>
        </p:blipFill>
        <p:spPr>
          <a:xfrm>
            <a:off x="10789920" y="6400800"/>
            <a:ext cx="923544" cy="176136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6" r:id="rId5"/>
    <p:sldLayoutId id="2147483657" r:id="rId6"/>
    <p:sldLayoutId id="2147483658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6471" y="387867"/>
            <a:ext cx="10976599" cy="1661538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4800" dirty="0">
                <a:latin typeface="Bahnschrift" panose="020B0502040204020203" pitchFamily="34" charset="0"/>
              </a:rPr>
              <a:t>STRATEGIC ASSET ALLOCATION &amp; MODERN PORTFOLIO PROPORSAL</a:t>
            </a:r>
            <a:endParaRPr dirty="0">
              <a:latin typeface="Bahnschrift" panose="020B0502040204020203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6471" y="3957486"/>
            <a:ext cx="8577529" cy="141092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2800" b="1" dirty="0">
                <a:sym typeface="+mn-ea"/>
              </a:rPr>
              <a:t>Presented by</a:t>
            </a:r>
            <a:r>
              <a:rPr lang="en-US" sz="2800" dirty="0">
                <a:sym typeface="+mn-ea"/>
              </a:rPr>
              <a:t>: </a:t>
            </a:r>
          </a:p>
          <a:p>
            <a:r>
              <a:rPr lang="en-US" sz="2800" dirty="0">
                <a:sym typeface="+mn-ea"/>
              </a:rPr>
              <a:t>Venkata Sai Prasad </a:t>
            </a:r>
            <a:r>
              <a:rPr lang="en-US" sz="2800" dirty="0" err="1">
                <a:sym typeface="+mn-ea"/>
              </a:rPr>
              <a:t>Kancharana</a:t>
            </a:r>
            <a:r>
              <a:rPr lang="en-US" sz="2800" dirty="0">
                <a:sym typeface="+mn-ea"/>
              </a:rPr>
              <a:t> </a:t>
            </a:r>
          </a:p>
          <a:p>
            <a:r>
              <a:rPr lang="en-US" sz="2800" dirty="0" err="1">
                <a:sym typeface="+mn-ea"/>
              </a:rPr>
              <a:t>Ms</a:t>
            </a:r>
            <a:r>
              <a:rPr lang="en-US" sz="2800" dirty="0">
                <a:sym typeface="+mn-ea"/>
              </a:rPr>
              <a:t> in Quantitative Risk Analysis &amp; Management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FAE6C98-BA6B-0691-EC79-E36349DCD00E}"/>
              </a:ext>
            </a:extLst>
          </p:cNvPr>
          <p:cNvSpPr txBox="1"/>
          <p:nvPr/>
        </p:nvSpPr>
        <p:spPr>
          <a:xfrm>
            <a:off x="566471" y="2431561"/>
            <a:ext cx="9423103" cy="7215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3200" b="1" dirty="0">
                <a:solidFill>
                  <a:srgbClr val="0071CE"/>
                </a:solidFill>
              </a:rPr>
              <a:t>EVERGREEN FOUNDATION ENDOWNMENT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53">
          <a:extLst>
            <a:ext uri="{FF2B5EF4-FFF2-40B4-BE49-F238E27FC236}">
              <a16:creationId xmlns:a16="http://schemas.microsoft.com/office/drawing/2014/main" id="{61A9F4D6-68D1-3C2F-87A2-EA8B12CFB8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0">
            <a:extLst>
              <a:ext uri="{FF2B5EF4-FFF2-40B4-BE49-F238E27FC236}">
                <a16:creationId xmlns:a16="http://schemas.microsoft.com/office/drawing/2014/main" id="{FD39E3ED-4F36-274F-4774-70D6C66F57E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4547141" y="6853541"/>
            <a:ext cx="2743200" cy="365200"/>
          </a:xfrm>
          <a:prstGeom prst="rect">
            <a:avLst/>
          </a:prstGeom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defTabSz="1219200">
              <a:buClr>
                <a:srgbClr val="000000"/>
              </a:buClr>
            </a:pPr>
            <a:fld id="{00000000-1234-1234-1234-123412341234}" type="slidenum">
              <a:rPr lang="en-GB" kern="0">
                <a:solidFill>
                  <a:srgbClr val="404041"/>
                </a:solidFill>
              </a:rPr>
              <a:t>10</a:t>
            </a:fld>
            <a:endParaRPr lang="en-GB" kern="0" dirty="0">
              <a:solidFill>
                <a:srgbClr val="40404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130D3AB-3CF8-9A85-0A18-D75FF6D115BE}"/>
              </a:ext>
            </a:extLst>
          </p:cNvPr>
          <p:cNvSpPr txBox="1"/>
          <p:nvPr/>
        </p:nvSpPr>
        <p:spPr>
          <a:xfrm>
            <a:off x="930181" y="504172"/>
            <a:ext cx="99771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0070C0"/>
                </a:solidFill>
              </a:rPr>
              <a:t>Efficient Frontier (Feasible Opportunity Set)</a:t>
            </a:r>
            <a:endParaRPr lang="en-IN" sz="3600" b="1" dirty="0">
              <a:solidFill>
                <a:srgbClr val="0070C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EE0919-5275-3291-DB5F-CC3FD3BBE84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200" y="1258302"/>
            <a:ext cx="7031475" cy="351926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F15FC3D-B5A9-3220-08B3-CC7AFE670768}"/>
              </a:ext>
            </a:extLst>
          </p:cNvPr>
          <p:cNvSpPr txBox="1"/>
          <p:nvPr/>
        </p:nvSpPr>
        <p:spPr>
          <a:xfrm>
            <a:off x="1066800" y="4704080"/>
            <a:ext cx="7518400" cy="1287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• Frontier reflects only IPS-compliant portfolios</a:t>
            </a:r>
            <a:br>
              <a:rPr lang="en-US" dirty="0"/>
            </a:br>
            <a:r>
              <a:rPr lang="en-US" dirty="0"/>
              <a:t>• Demonstrates trade-off between risk and expected return</a:t>
            </a:r>
            <a:br>
              <a:rPr lang="en-US" dirty="0"/>
            </a:br>
            <a:r>
              <a:rPr lang="en-US" dirty="0"/>
              <a:t>• Model portfolios lie on or near the efficient frontier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81361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53">
          <a:extLst>
            <a:ext uri="{FF2B5EF4-FFF2-40B4-BE49-F238E27FC236}">
              <a16:creationId xmlns:a16="http://schemas.microsoft.com/office/drawing/2014/main" id="{5C82C558-ADBA-189F-79C1-962397D2D3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0">
            <a:extLst>
              <a:ext uri="{FF2B5EF4-FFF2-40B4-BE49-F238E27FC236}">
                <a16:creationId xmlns:a16="http://schemas.microsoft.com/office/drawing/2014/main" id="{386A7D6D-0AA3-EB07-C54B-FC5CECFEA7A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4547141" y="6853541"/>
            <a:ext cx="2743200" cy="365200"/>
          </a:xfrm>
          <a:prstGeom prst="rect">
            <a:avLst/>
          </a:prstGeom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defTabSz="1219200">
              <a:buClr>
                <a:srgbClr val="000000"/>
              </a:buClr>
            </a:pPr>
            <a:fld id="{00000000-1234-1234-1234-123412341234}" type="slidenum">
              <a:rPr lang="en-GB" kern="0">
                <a:solidFill>
                  <a:srgbClr val="404041"/>
                </a:solidFill>
              </a:rPr>
              <a:t>11</a:t>
            </a:fld>
            <a:endParaRPr lang="en-GB" kern="0" dirty="0">
              <a:solidFill>
                <a:srgbClr val="40404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6AED0D7-5CFC-0188-76CB-29907E2DF4AB}"/>
              </a:ext>
            </a:extLst>
          </p:cNvPr>
          <p:cNvSpPr txBox="1"/>
          <p:nvPr/>
        </p:nvSpPr>
        <p:spPr>
          <a:xfrm>
            <a:off x="965200" y="453631"/>
            <a:ext cx="74574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>
                <a:solidFill>
                  <a:srgbClr val="0070C0"/>
                </a:solidFill>
              </a:rPr>
              <a:t>Asset Allocation by Category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CB08E7-F959-1147-07BA-D1531EBD19F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520" y="1073051"/>
            <a:ext cx="10566400" cy="372062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CE16424-9E90-9D73-B209-DC793273DA4E}"/>
              </a:ext>
            </a:extLst>
          </p:cNvPr>
          <p:cNvSpPr txBox="1"/>
          <p:nvPr/>
        </p:nvSpPr>
        <p:spPr>
          <a:xfrm>
            <a:off x="965200" y="4900276"/>
            <a:ext cx="80873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• Clear differentiation across portfolios</a:t>
            </a:r>
            <a:br>
              <a:rPr lang="en-US" dirty="0"/>
            </a:br>
            <a:r>
              <a:rPr lang="en-US" dirty="0"/>
              <a:t>• Increasing equity and illiquidity from Conservative → Growth</a:t>
            </a:r>
            <a:br>
              <a:rPr lang="en-US" dirty="0"/>
            </a:br>
            <a:r>
              <a:rPr lang="en-US" dirty="0"/>
              <a:t>• All allocations remain within IPS ranges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955210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53">
          <a:extLst>
            <a:ext uri="{FF2B5EF4-FFF2-40B4-BE49-F238E27FC236}">
              <a16:creationId xmlns:a16="http://schemas.microsoft.com/office/drawing/2014/main" id="{C6E6C913-EDFE-19F2-8D5C-BEE743652C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0">
            <a:extLst>
              <a:ext uri="{FF2B5EF4-FFF2-40B4-BE49-F238E27FC236}">
                <a16:creationId xmlns:a16="http://schemas.microsoft.com/office/drawing/2014/main" id="{D0D1F202-789F-E857-B242-14D2CBF4E37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4547141" y="6853541"/>
            <a:ext cx="2743200" cy="365200"/>
          </a:xfrm>
          <a:prstGeom prst="rect">
            <a:avLst/>
          </a:prstGeom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defTabSz="1219200">
              <a:buClr>
                <a:srgbClr val="000000"/>
              </a:buClr>
            </a:pPr>
            <a:fld id="{00000000-1234-1234-1234-123412341234}" type="slidenum">
              <a:rPr lang="en-GB" kern="0">
                <a:solidFill>
                  <a:srgbClr val="404041"/>
                </a:solidFill>
              </a:rPr>
              <a:t>12</a:t>
            </a:fld>
            <a:endParaRPr lang="en-GB" kern="0" dirty="0">
              <a:solidFill>
                <a:srgbClr val="40404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42308EF-869C-0A11-AE4B-3335F919F6F9}"/>
              </a:ext>
            </a:extLst>
          </p:cNvPr>
          <p:cNvSpPr txBox="1"/>
          <p:nvPr/>
        </p:nvSpPr>
        <p:spPr>
          <a:xfrm>
            <a:off x="965200" y="436880"/>
            <a:ext cx="9154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>
                <a:solidFill>
                  <a:srgbClr val="0070C0"/>
                </a:solidFill>
              </a:rPr>
              <a:t>Portfolio Composition: Top Holdings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EBC5734-EBCF-D64E-32C9-40C8474C491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100" y="1083211"/>
            <a:ext cx="9154160" cy="419110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DE54038-F2E3-6215-3E4C-A2A53AF21FDB}"/>
              </a:ext>
            </a:extLst>
          </p:cNvPr>
          <p:cNvSpPr/>
          <p:nvPr/>
        </p:nvSpPr>
        <p:spPr>
          <a:xfrm>
            <a:off x="4390931" y="2563556"/>
            <a:ext cx="178530" cy="11614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827F565-13D0-BF08-9BA4-2BBD4EB475BA}"/>
              </a:ext>
            </a:extLst>
          </p:cNvPr>
          <p:cNvSpPr/>
          <p:nvPr/>
        </p:nvSpPr>
        <p:spPr>
          <a:xfrm>
            <a:off x="7160260" y="2578161"/>
            <a:ext cx="154940" cy="101538"/>
          </a:xfrm>
          <a:prstGeom prst="rect">
            <a:avLst/>
          </a:prstGeom>
          <a:solidFill>
            <a:srgbClr val="FF00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246AB5-4AA2-B392-FF57-D19AAC93AAD5}"/>
              </a:ext>
            </a:extLst>
          </p:cNvPr>
          <p:cNvSpPr txBox="1"/>
          <p:nvPr/>
        </p:nvSpPr>
        <p:spPr>
          <a:xfrm>
            <a:off x="1373403" y="5288368"/>
            <a:ext cx="83377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• Broad diversification across assets</a:t>
            </a:r>
            <a:br>
              <a:rPr lang="en-US" sz="1600" dirty="0"/>
            </a:br>
            <a:r>
              <a:rPr lang="en-US" sz="1600" dirty="0"/>
              <a:t>• No excessive concentration in single assets</a:t>
            </a:r>
            <a:br>
              <a:rPr lang="en-US" sz="1600" dirty="0"/>
            </a:br>
            <a:r>
              <a:rPr lang="en-US" sz="1600" dirty="0"/>
              <a:t>• Implementation-ready structure</a:t>
            </a:r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17793984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53">
          <a:extLst>
            <a:ext uri="{FF2B5EF4-FFF2-40B4-BE49-F238E27FC236}">
              <a16:creationId xmlns:a16="http://schemas.microsoft.com/office/drawing/2014/main" id="{4C526C4F-1402-5B70-AA83-802E4C325D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0">
            <a:extLst>
              <a:ext uri="{FF2B5EF4-FFF2-40B4-BE49-F238E27FC236}">
                <a16:creationId xmlns:a16="http://schemas.microsoft.com/office/drawing/2014/main" id="{6BB76B8A-C2E2-5108-DCCF-334EBF5FBBC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4547141" y="6853541"/>
            <a:ext cx="2743200" cy="365200"/>
          </a:xfrm>
          <a:prstGeom prst="rect">
            <a:avLst/>
          </a:prstGeom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defTabSz="1219200">
              <a:buClr>
                <a:srgbClr val="000000"/>
              </a:buClr>
            </a:pPr>
            <a:fld id="{00000000-1234-1234-1234-123412341234}" type="slidenum">
              <a:rPr lang="en-GB" kern="0">
                <a:solidFill>
                  <a:srgbClr val="404041"/>
                </a:solidFill>
              </a:rPr>
              <a:t>13</a:t>
            </a:fld>
            <a:endParaRPr lang="en-GB" kern="0" dirty="0">
              <a:solidFill>
                <a:srgbClr val="40404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398DD4F-1306-0733-01D3-A5905224C1B6}"/>
              </a:ext>
            </a:extLst>
          </p:cNvPr>
          <p:cNvSpPr txBox="1"/>
          <p:nvPr/>
        </p:nvSpPr>
        <p:spPr>
          <a:xfrm>
            <a:off x="978031" y="524502"/>
            <a:ext cx="72758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>
                <a:solidFill>
                  <a:srgbClr val="0070C0"/>
                </a:solidFill>
              </a:rPr>
              <a:t>Risk Contribution Analysis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9D516E-62AD-8067-84DB-CDE95B45716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92" y="1269326"/>
            <a:ext cx="11002297" cy="39100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1211F8D-974C-A9FD-6ABC-2B5D390BC38F}"/>
              </a:ext>
            </a:extLst>
          </p:cNvPr>
          <p:cNvSpPr txBox="1"/>
          <p:nvPr/>
        </p:nvSpPr>
        <p:spPr>
          <a:xfrm>
            <a:off x="757083" y="5179335"/>
            <a:ext cx="62238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• Risk contribution differs materially from capital allocation</a:t>
            </a:r>
            <a:br>
              <a:rPr lang="en-US" sz="1600" dirty="0"/>
            </a:br>
            <a:r>
              <a:rPr lang="en-US" sz="1600" dirty="0"/>
              <a:t>• Equity assets dominate total portfolio risk</a:t>
            </a:r>
            <a:br>
              <a:rPr lang="en-US" sz="1600" dirty="0"/>
            </a:br>
            <a:r>
              <a:rPr lang="en-US" sz="1600" dirty="0"/>
              <a:t>• Defensive assets provide volatility dampening</a:t>
            </a:r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10552459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53">
          <a:extLst>
            <a:ext uri="{FF2B5EF4-FFF2-40B4-BE49-F238E27FC236}">
              <a16:creationId xmlns:a16="http://schemas.microsoft.com/office/drawing/2014/main" id="{725B565B-FCB4-CCFF-8415-FBDBA366BA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0">
            <a:extLst>
              <a:ext uri="{FF2B5EF4-FFF2-40B4-BE49-F238E27FC236}">
                <a16:creationId xmlns:a16="http://schemas.microsoft.com/office/drawing/2014/main" id="{DA6D0D2C-8FA5-E616-72D7-9E526FB6964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4547141" y="6853541"/>
            <a:ext cx="2743200" cy="365200"/>
          </a:xfrm>
          <a:prstGeom prst="rect">
            <a:avLst/>
          </a:prstGeom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defTabSz="1219200">
              <a:buClr>
                <a:srgbClr val="000000"/>
              </a:buClr>
            </a:pPr>
            <a:fld id="{00000000-1234-1234-1234-123412341234}" type="slidenum">
              <a:rPr lang="en-GB" kern="0">
                <a:solidFill>
                  <a:srgbClr val="404041"/>
                </a:solidFill>
              </a:rPr>
              <a:t>14</a:t>
            </a:fld>
            <a:endParaRPr lang="en-GB" kern="0" dirty="0">
              <a:solidFill>
                <a:srgbClr val="40404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05C5F67-B4A9-D8BF-BE0B-5341E90B4E54}"/>
              </a:ext>
            </a:extLst>
          </p:cNvPr>
          <p:cNvSpPr txBox="1"/>
          <p:nvPr/>
        </p:nvSpPr>
        <p:spPr>
          <a:xfrm>
            <a:off x="924232" y="521110"/>
            <a:ext cx="84262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>
                <a:solidFill>
                  <a:srgbClr val="0070C0"/>
                </a:solidFill>
              </a:rPr>
              <a:t>Correlation &amp; Diversification Benefits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E29EAD-1D22-53D2-D80D-69C37F3A2C0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61" y="1268361"/>
            <a:ext cx="6058826" cy="542885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5FB3FBD-40C4-484D-83D3-6193B6009F19}"/>
              </a:ext>
            </a:extLst>
          </p:cNvPr>
          <p:cNvSpPr txBox="1"/>
          <p:nvPr/>
        </p:nvSpPr>
        <p:spPr>
          <a:xfrm>
            <a:off x="7726516" y="1931154"/>
            <a:ext cx="3487363" cy="29956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sz="2000" b="1" dirty="0">
                <a:solidFill>
                  <a:srgbClr val="00B0F0"/>
                </a:solidFill>
              </a:rPr>
              <a:t>Key Takeaways</a:t>
            </a:r>
            <a:endParaRPr lang="en-US" sz="2000" b="1" dirty="0">
              <a:solidFill>
                <a:srgbClr val="00B0F0"/>
              </a:solidFill>
            </a:endParaRPr>
          </a:p>
          <a:p>
            <a:pPr>
              <a:lnSpc>
                <a:spcPct val="150000"/>
              </a:lnSpc>
            </a:pPr>
            <a:r>
              <a:rPr lang="en-US" dirty="0"/>
              <a:t>• Low to moderate correlations across asset classes</a:t>
            </a:r>
            <a:br>
              <a:rPr lang="en-US" dirty="0"/>
            </a:br>
            <a:r>
              <a:rPr lang="en-US" dirty="0"/>
              <a:t>• Alternatives and real assets enhance diversification</a:t>
            </a:r>
            <a:br>
              <a:rPr lang="en-US" dirty="0"/>
            </a:br>
            <a:r>
              <a:rPr lang="en-US" dirty="0"/>
              <a:t>• Improved downside risk resilience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880408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53">
          <a:extLst>
            <a:ext uri="{FF2B5EF4-FFF2-40B4-BE49-F238E27FC236}">
              <a16:creationId xmlns:a16="http://schemas.microsoft.com/office/drawing/2014/main" id="{A651A6A6-9AE6-EF25-6FE5-14B3C768A8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0">
            <a:extLst>
              <a:ext uri="{FF2B5EF4-FFF2-40B4-BE49-F238E27FC236}">
                <a16:creationId xmlns:a16="http://schemas.microsoft.com/office/drawing/2014/main" id="{1EC57F70-1DFF-09DD-428A-3F300A6C127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4547141" y="6853541"/>
            <a:ext cx="2743200" cy="365200"/>
          </a:xfrm>
          <a:prstGeom prst="rect">
            <a:avLst/>
          </a:prstGeom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defTabSz="1219200">
              <a:buClr>
                <a:srgbClr val="000000"/>
              </a:buClr>
            </a:pPr>
            <a:fld id="{00000000-1234-1234-1234-123412341234}" type="slidenum">
              <a:rPr lang="en-GB" kern="0">
                <a:solidFill>
                  <a:srgbClr val="404041"/>
                </a:solidFill>
              </a:rPr>
              <a:t>15</a:t>
            </a:fld>
            <a:endParaRPr lang="en-GB" kern="0" dirty="0">
              <a:solidFill>
                <a:srgbClr val="40404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54C98EA-DC64-9C9E-0C1F-C5A01F0A9C5B}"/>
              </a:ext>
            </a:extLst>
          </p:cNvPr>
          <p:cNvSpPr txBox="1"/>
          <p:nvPr/>
        </p:nvSpPr>
        <p:spPr>
          <a:xfrm>
            <a:off x="953729" y="583402"/>
            <a:ext cx="70398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>
                <a:solidFill>
                  <a:srgbClr val="0070C0"/>
                </a:solidFill>
              </a:rPr>
              <a:t>Risk–Return Profile Summary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B9F63D-56CF-B136-7D34-01DB97F5D3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6301" y="1269062"/>
            <a:ext cx="6109518" cy="512956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3B142AB-3C62-E8B9-C2E5-C5368F5FF122}"/>
              </a:ext>
            </a:extLst>
          </p:cNvPr>
          <p:cNvSpPr txBox="1"/>
          <p:nvPr/>
        </p:nvSpPr>
        <p:spPr>
          <a:xfrm>
            <a:off x="1032387" y="1406013"/>
            <a:ext cx="3303639" cy="4196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solidFill>
                  <a:srgbClr val="00B0F0"/>
                </a:solidFill>
              </a:rPr>
              <a:t>Comparison</a:t>
            </a:r>
            <a:br>
              <a:rPr lang="en-US" dirty="0"/>
            </a:br>
            <a:r>
              <a:rPr lang="en-US" dirty="0"/>
              <a:t>• Conservative: Lower return, lower volatility</a:t>
            </a:r>
            <a:br>
              <a:rPr lang="en-US" dirty="0"/>
            </a:br>
            <a:r>
              <a:rPr lang="en-US" dirty="0"/>
              <a:t>• Moderate: Balanced return and risk</a:t>
            </a:r>
            <a:br>
              <a:rPr lang="en-US" dirty="0"/>
            </a:br>
            <a:r>
              <a:rPr lang="en-US" dirty="0"/>
              <a:t>• Growth: Higher expected return with higher volatility</a:t>
            </a:r>
          </a:p>
          <a:p>
            <a:pPr>
              <a:lnSpc>
                <a:spcPct val="150000"/>
              </a:lnSpc>
            </a:pPr>
            <a:r>
              <a:rPr lang="en-US" dirty="0"/>
              <a:t>• All portfolios fall within IPS volatility target range</a:t>
            </a:r>
          </a:p>
          <a:p>
            <a:pPr>
              <a:lnSpc>
                <a:spcPct val="150000"/>
              </a:lnSpc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611099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53">
          <a:extLst>
            <a:ext uri="{FF2B5EF4-FFF2-40B4-BE49-F238E27FC236}">
              <a16:creationId xmlns:a16="http://schemas.microsoft.com/office/drawing/2014/main" id="{528E009B-F56C-E0C8-921C-615A16909C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0">
            <a:extLst>
              <a:ext uri="{FF2B5EF4-FFF2-40B4-BE49-F238E27FC236}">
                <a16:creationId xmlns:a16="http://schemas.microsoft.com/office/drawing/2014/main" id="{64BF50A5-AC96-25D0-B7B1-B597E405D0F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4547141" y="6853541"/>
            <a:ext cx="2743200" cy="365200"/>
          </a:xfrm>
          <a:prstGeom prst="rect">
            <a:avLst/>
          </a:prstGeom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defTabSz="1219200">
              <a:buClr>
                <a:srgbClr val="000000"/>
              </a:buClr>
            </a:pPr>
            <a:fld id="{00000000-1234-1234-1234-123412341234}" type="slidenum">
              <a:rPr lang="en-GB" kern="0">
                <a:solidFill>
                  <a:srgbClr val="404041"/>
                </a:solidFill>
              </a:rPr>
              <a:t>16</a:t>
            </a:fld>
            <a:endParaRPr lang="en-GB" kern="0" dirty="0">
              <a:solidFill>
                <a:srgbClr val="40404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507DB57-5016-A4C0-6DB4-A057E4892690}"/>
              </a:ext>
            </a:extLst>
          </p:cNvPr>
          <p:cNvSpPr txBox="1"/>
          <p:nvPr/>
        </p:nvSpPr>
        <p:spPr>
          <a:xfrm>
            <a:off x="953728" y="650095"/>
            <a:ext cx="91734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>
                <a:solidFill>
                  <a:srgbClr val="0070C0"/>
                </a:solidFill>
              </a:rPr>
              <a:t>Constraint Compliance &amp; Trade-offs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0B59B9-6A32-8C34-D668-E9E416F9136B}"/>
              </a:ext>
            </a:extLst>
          </p:cNvPr>
          <p:cNvSpPr txBox="1"/>
          <p:nvPr/>
        </p:nvSpPr>
        <p:spPr>
          <a:xfrm>
            <a:off x="1061883" y="1366685"/>
            <a:ext cx="8249265" cy="46115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solidFill>
                  <a:srgbClr val="00B0F0"/>
                </a:solidFill>
              </a:rPr>
              <a:t>Summary</a:t>
            </a:r>
            <a:br>
              <a:rPr lang="en-US" dirty="0"/>
            </a:br>
            <a:r>
              <a:rPr lang="en-US" dirty="0"/>
              <a:t>• All asset class allocations within policy ranges</a:t>
            </a:r>
            <a:br>
              <a:rPr lang="en-US" dirty="0"/>
            </a:br>
            <a:r>
              <a:rPr lang="en-US" dirty="0"/>
              <a:t>• Illiquid exposure remains below stated limits</a:t>
            </a:r>
            <a:br>
              <a:rPr lang="en-US" dirty="0"/>
            </a:br>
            <a:r>
              <a:rPr lang="en-US" dirty="0"/>
              <a:t>• Cash minimum satisfied</a:t>
            </a:r>
            <a:br>
              <a:rPr lang="en-US" dirty="0"/>
            </a:br>
            <a:r>
              <a:rPr lang="en-US" dirty="0"/>
              <a:t>• Volatility aligned with target band</a:t>
            </a:r>
          </a:p>
          <a:p>
            <a:pPr>
              <a:lnSpc>
                <a:spcPct val="150000"/>
              </a:lnSpc>
            </a:pPr>
            <a:endParaRPr lang="en-US" dirty="0"/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rgbClr val="00B0F0"/>
                </a:solidFill>
              </a:rPr>
              <a:t>Key Observations</a:t>
            </a:r>
          </a:p>
          <a:p>
            <a:pPr>
              <a:lnSpc>
                <a:spcPct val="150000"/>
              </a:lnSpc>
            </a:pPr>
            <a:r>
              <a:rPr lang="en-US" dirty="0"/>
              <a:t>• Higher illiquidity improves expected return but raises risk</a:t>
            </a:r>
            <a:br>
              <a:rPr lang="en-US" dirty="0"/>
            </a:br>
            <a:r>
              <a:rPr lang="en-US" dirty="0"/>
              <a:t>• Diversification meaningfully reduces portfolio volatility</a:t>
            </a:r>
            <a:br>
              <a:rPr lang="en-US" dirty="0"/>
            </a:br>
            <a:r>
              <a:rPr lang="en-US" dirty="0"/>
              <a:t>• Moderate portfolio aligns most closely with IPS targets</a:t>
            </a:r>
            <a:br>
              <a:rPr lang="en-US" dirty="0"/>
            </a:br>
            <a:r>
              <a:rPr lang="en-US" dirty="0"/>
              <a:t>• Growth portfolio maximizes long-term purchasing power</a:t>
            </a:r>
            <a:endParaRPr lang="en-IN" dirty="0"/>
          </a:p>
        </p:txBody>
      </p:sp>
      <p:pic>
        <p:nvPicPr>
          <p:cNvPr id="7" name="Picture 6" descr="Financial Management  Illustration">
            <a:extLst>
              <a:ext uri="{FF2B5EF4-FFF2-40B4-BE49-F238E27FC236}">
                <a16:creationId xmlns:a16="http://schemas.microsoft.com/office/drawing/2014/main" id="{A96A0938-FE69-9C92-9B17-5711880EA7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4051" y="1433245"/>
            <a:ext cx="4789812" cy="39915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58396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53">
          <a:extLst>
            <a:ext uri="{FF2B5EF4-FFF2-40B4-BE49-F238E27FC236}">
              <a16:creationId xmlns:a16="http://schemas.microsoft.com/office/drawing/2014/main" id="{611CAE63-B92E-B030-4EBB-CC1E45308F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0">
            <a:extLst>
              <a:ext uri="{FF2B5EF4-FFF2-40B4-BE49-F238E27FC236}">
                <a16:creationId xmlns:a16="http://schemas.microsoft.com/office/drawing/2014/main" id="{14F7609B-FA3B-E0E6-5431-FAA619521698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4547141" y="6853541"/>
            <a:ext cx="2743200" cy="365200"/>
          </a:xfrm>
          <a:prstGeom prst="rect">
            <a:avLst/>
          </a:prstGeom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defTabSz="1219200">
              <a:buClr>
                <a:srgbClr val="000000"/>
              </a:buClr>
            </a:pPr>
            <a:fld id="{00000000-1234-1234-1234-123412341234}" type="slidenum">
              <a:rPr lang="en-GB" kern="0">
                <a:solidFill>
                  <a:srgbClr val="404041"/>
                </a:solidFill>
              </a:rPr>
              <a:t>17</a:t>
            </a:fld>
            <a:endParaRPr lang="en-GB" kern="0" dirty="0">
              <a:solidFill>
                <a:srgbClr val="40404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947CDBB-9B98-B88F-FCB8-65AA627A8FE2}"/>
              </a:ext>
            </a:extLst>
          </p:cNvPr>
          <p:cNvSpPr txBox="1"/>
          <p:nvPr/>
        </p:nvSpPr>
        <p:spPr>
          <a:xfrm>
            <a:off x="786581" y="599768"/>
            <a:ext cx="72463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>
                <a:solidFill>
                  <a:srgbClr val="0070C0"/>
                </a:solidFill>
              </a:rPr>
              <a:t>Conclusion &amp; Next Steps</a:t>
            </a:r>
          </a:p>
          <a:p>
            <a:endParaRPr lang="en-IN" sz="3600" dirty="0">
              <a:solidFill>
                <a:srgbClr val="0070C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6725C0-748A-4DDC-FC9D-45ECFA47EEB8}"/>
              </a:ext>
            </a:extLst>
          </p:cNvPr>
          <p:cNvSpPr txBox="1"/>
          <p:nvPr/>
        </p:nvSpPr>
        <p:spPr>
          <a:xfrm>
            <a:off x="923954" y="1465006"/>
            <a:ext cx="7246374" cy="4196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solidFill>
                  <a:srgbClr val="00B0F0"/>
                </a:solidFill>
              </a:rPr>
              <a:t>Conclusion</a:t>
            </a:r>
            <a:br>
              <a:rPr lang="en-US" dirty="0"/>
            </a:br>
            <a:r>
              <a:rPr lang="en-US" dirty="0"/>
              <a:t>• IPS-aligned, governance-driven portfolios constructed</a:t>
            </a:r>
            <a:br>
              <a:rPr lang="en-US" dirty="0"/>
            </a:br>
            <a:r>
              <a:rPr lang="en-US" dirty="0"/>
              <a:t>• Clear risk-return trade-offs presented</a:t>
            </a:r>
            <a:br>
              <a:rPr lang="en-US" dirty="0"/>
            </a:br>
            <a:r>
              <a:rPr lang="en-US" dirty="0"/>
              <a:t>• Strong diversification achieved</a:t>
            </a:r>
          </a:p>
          <a:p>
            <a:pPr>
              <a:lnSpc>
                <a:spcPct val="150000"/>
              </a:lnSpc>
            </a:pPr>
            <a:endParaRPr lang="en-US" dirty="0"/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rgbClr val="00B0F0"/>
                </a:solidFill>
              </a:rPr>
              <a:t>Next Steps</a:t>
            </a:r>
            <a:br>
              <a:rPr lang="en-US" dirty="0"/>
            </a:br>
            <a:r>
              <a:rPr lang="en-US" dirty="0"/>
              <a:t>• Stress testing and scenario analysis</a:t>
            </a:r>
            <a:br>
              <a:rPr lang="en-US" dirty="0"/>
            </a:br>
            <a:r>
              <a:rPr lang="en-US" dirty="0"/>
              <a:t>• Monte Carlo analysis of purchasing power</a:t>
            </a:r>
            <a:br>
              <a:rPr lang="en-US" dirty="0"/>
            </a:br>
            <a:r>
              <a:rPr lang="en-US" dirty="0"/>
              <a:t>• Manager selection and implementation planning</a:t>
            </a:r>
          </a:p>
          <a:p>
            <a:pPr>
              <a:lnSpc>
                <a:spcPct val="150000"/>
              </a:lnSpc>
            </a:pPr>
            <a:endParaRPr lang="en-IN" dirty="0"/>
          </a:p>
        </p:txBody>
      </p:sp>
      <p:pic>
        <p:nvPicPr>
          <p:cNvPr id="6" name="Picture 5" descr="Vector finance manager isolated cartoon vector illustrations">
            <a:extLst>
              <a:ext uri="{FF2B5EF4-FFF2-40B4-BE49-F238E27FC236}">
                <a16:creationId xmlns:a16="http://schemas.microsoft.com/office/drawing/2014/main" id="{0A752F1B-B370-F153-0D18-DCF56E64A4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7018" y="1800097"/>
            <a:ext cx="5155875" cy="3692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00621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3816402" y="2888656"/>
            <a:ext cx="4378815" cy="692497"/>
          </a:xfrm>
        </p:spPr>
        <p:txBody>
          <a:bodyPr/>
          <a:lstStyle/>
          <a:p>
            <a:r>
              <a:rPr lang="en-US" sz="6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Thank You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>
          <a:xfrm>
            <a:off x="4634209" y="6931742"/>
            <a:ext cx="2743200" cy="365200"/>
          </a:xfrm>
        </p:spPr>
        <p:txBody>
          <a:bodyPr/>
          <a:lstStyle/>
          <a:p>
            <a:pPr>
              <a:spcAft>
                <a:spcPts val="600"/>
              </a:spcAft>
            </a:pPr>
            <a:fld id="{00000000-1234-1234-1234-123412341234}" type="slidenum">
              <a:rPr lang="en-GB" smtClean="0"/>
              <a:t>18</a:t>
            </a:fld>
            <a:endParaRPr lang="en-GB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>
            <a:alpha val="42000"/>
          </a:srgbClr>
        </a:solidFill>
        <a:effectLst/>
      </p:bgPr>
    </p:bg>
    <p:spTree>
      <p:nvGrpSpPr>
        <p:cNvPr id="1" name="Shape 153">
          <a:extLst>
            <a:ext uri="{FF2B5EF4-FFF2-40B4-BE49-F238E27FC236}">
              <a16:creationId xmlns:a16="http://schemas.microsoft.com/office/drawing/2014/main" id="{747529F8-5C2A-97EF-0C5A-E99AF01DF0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4731FF1-C7CC-EA79-317E-2B3DB1F5B7E0}"/>
              </a:ext>
            </a:extLst>
          </p:cNvPr>
          <p:cNvSpPr/>
          <p:nvPr/>
        </p:nvSpPr>
        <p:spPr>
          <a:xfrm>
            <a:off x="0" y="0"/>
            <a:ext cx="3007360" cy="6853541"/>
          </a:xfrm>
          <a:prstGeom prst="rect">
            <a:avLst/>
          </a:prstGeom>
          <a:solidFill>
            <a:schemeClr val="accent1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5" name="Google Shape;155;p20">
            <a:extLst>
              <a:ext uri="{FF2B5EF4-FFF2-40B4-BE49-F238E27FC236}">
                <a16:creationId xmlns:a16="http://schemas.microsoft.com/office/drawing/2014/main" id="{82FF6E75-7D39-2A5B-2FBA-BA4180CFBD49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4547141" y="6853541"/>
            <a:ext cx="2743200" cy="365200"/>
          </a:xfrm>
          <a:prstGeom prst="rect">
            <a:avLst/>
          </a:prstGeom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defTabSz="1219200">
              <a:buClr>
                <a:srgbClr val="000000"/>
              </a:buClr>
            </a:pPr>
            <a:fld id="{00000000-1234-1234-1234-123412341234}" type="slidenum">
              <a:rPr lang="en-GB" kern="0">
                <a:solidFill>
                  <a:srgbClr val="404041"/>
                </a:solidFill>
              </a:rPr>
              <a:t>2</a:t>
            </a:fld>
            <a:endParaRPr lang="en-GB" kern="0" dirty="0">
              <a:solidFill>
                <a:srgbClr val="40404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5894A9-19D0-F47E-6E77-1F2EC77E9046}"/>
              </a:ext>
            </a:extLst>
          </p:cNvPr>
          <p:cNvSpPr txBox="1"/>
          <p:nvPr/>
        </p:nvSpPr>
        <p:spPr>
          <a:xfrm rot="16200000">
            <a:off x="-543630" y="2699231"/>
            <a:ext cx="368148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rgbClr val="0070C0"/>
                </a:solidFill>
              </a:rPr>
              <a:t>AGENDA</a:t>
            </a:r>
            <a:endParaRPr lang="en-IN" sz="6000" b="1" dirty="0">
              <a:solidFill>
                <a:srgbClr val="0070C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C4F4B19-BEA6-28CC-8092-68D065C4FDEA}"/>
              </a:ext>
            </a:extLst>
          </p:cNvPr>
          <p:cNvSpPr txBox="1"/>
          <p:nvPr/>
        </p:nvSpPr>
        <p:spPr>
          <a:xfrm>
            <a:off x="3225741" y="15451"/>
            <a:ext cx="8436078" cy="63832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300000"/>
              </a:lnSpc>
            </a:pPr>
            <a:r>
              <a:rPr lang="en-US" sz="2000" dirty="0"/>
              <a:t>Client Objectives &amp; IPS framework</a:t>
            </a:r>
          </a:p>
          <a:p>
            <a:pPr>
              <a:lnSpc>
                <a:spcPct val="300000"/>
              </a:lnSpc>
            </a:pPr>
            <a:r>
              <a:rPr lang="en-US" sz="2000" dirty="0"/>
              <a:t>Risk tolerance and policy constraints </a:t>
            </a:r>
          </a:p>
          <a:p>
            <a:pPr>
              <a:lnSpc>
                <a:spcPct val="300000"/>
              </a:lnSpc>
            </a:pPr>
            <a:r>
              <a:rPr lang="en-US" sz="2000" dirty="0"/>
              <a:t>Capital market assumptions &amp; methodology</a:t>
            </a:r>
          </a:p>
          <a:p>
            <a:pPr>
              <a:lnSpc>
                <a:spcPct val="300000"/>
              </a:lnSpc>
            </a:pPr>
            <a:r>
              <a:rPr lang="en-US" sz="2000" dirty="0"/>
              <a:t>Model portfolios: Conservative, Moderate, Growth</a:t>
            </a:r>
          </a:p>
          <a:p>
            <a:pPr>
              <a:lnSpc>
                <a:spcPct val="300000"/>
              </a:lnSpc>
            </a:pPr>
            <a:r>
              <a:rPr lang="en-US" sz="2000" dirty="0"/>
              <a:t>Efficient frontier &amp; opportunity set</a:t>
            </a:r>
          </a:p>
          <a:p>
            <a:pPr>
              <a:lnSpc>
                <a:spcPct val="300000"/>
              </a:lnSpc>
            </a:pPr>
            <a:r>
              <a:rPr lang="en-US" sz="2000" dirty="0"/>
              <a:t>Risk, diversification &amp; compliance review </a:t>
            </a:r>
          </a:p>
          <a:p>
            <a:pPr>
              <a:lnSpc>
                <a:spcPct val="300000"/>
              </a:lnSpc>
            </a:pPr>
            <a:r>
              <a:rPr lang="en-US" sz="2000" dirty="0"/>
              <a:t>Key observations &amp; recommendation</a:t>
            </a:r>
            <a:endParaRPr lang="en-IN" sz="2000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865561C-5C3E-0CF8-9EC1-69C47FDEA336}"/>
              </a:ext>
            </a:extLst>
          </p:cNvPr>
          <p:cNvSpPr/>
          <p:nvPr/>
        </p:nvSpPr>
        <p:spPr>
          <a:xfrm>
            <a:off x="2837119" y="1366318"/>
            <a:ext cx="388845" cy="371042"/>
          </a:xfrm>
          <a:prstGeom prst="ellipse">
            <a:avLst/>
          </a:prstGeom>
          <a:solidFill>
            <a:schemeClr val="accent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7B4A535-FA85-529A-DEFA-95C5A1A3F668}"/>
              </a:ext>
            </a:extLst>
          </p:cNvPr>
          <p:cNvSpPr/>
          <p:nvPr/>
        </p:nvSpPr>
        <p:spPr>
          <a:xfrm>
            <a:off x="2836896" y="2304626"/>
            <a:ext cx="388845" cy="371042"/>
          </a:xfrm>
          <a:prstGeom prst="ellipse">
            <a:avLst/>
          </a:prstGeom>
          <a:solidFill>
            <a:schemeClr val="accent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66B50D9-81F7-D16C-8782-63BA7922D7DD}"/>
              </a:ext>
            </a:extLst>
          </p:cNvPr>
          <p:cNvSpPr/>
          <p:nvPr/>
        </p:nvSpPr>
        <p:spPr>
          <a:xfrm>
            <a:off x="2836896" y="3196166"/>
            <a:ext cx="388845" cy="371042"/>
          </a:xfrm>
          <a:prstGeom prst="ellipse">
            <a:avLst/>
          </a:prstGeom>
          <a:solidFill>
            <a:schemeClr val="accent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470218E-C512-3F61-BC08-2DE855521E17}"/>
              </a:ext>
            </a:extLst>
          </p:cNvPr>
          <p:cNvSpPr/>
          <p:nvPr/>
        </p:nvSpPr>
        <p:spPr>
          <a:xfrm>
            <a:off x="2836896" y="4141471"/>
            <a:ext cx="388845" cy="371042"/>
          </a:xfrm>
          <a:prstGeom prst="ellipse">
            <a:avLst/>
          </a:prstGeom>
          <a:solidFill>
            <a:schemeClr val="accent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7788F38-5D26-AA7B-7544-0DAAC77E5A10}"/>
              </a:ext>
            </a:extLst>
          </p:cNvPr>
          <p:cNvSpPr/>
          <p:nvPr/>
        </p:nvSpPr>
        <p:spPr>
          <a:xfrm>
            <a:off x="2836896" y="5073945"/>
            <a:ext cx="388845" cy="371042"/>
          </a:xfrm>
          <a:prstGeom prst="ellipse">
            <a:avLst/>
          </a:prstGeom>
          <a:solidFill>
            <a:schemeClr val="accent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ED23B2A-623C-00B2-3FD9-D32FF8F9CB6A}"/>
              </a:ext>
            </a:extLst>
          </p:cNvPr>
          <p:cNvSpPr/>
          <p:nvPr/>
        </p:nvSpPr>
        <p:spPr>
          <a:xfrm>
            <a:off x="2836896" y="6006419"/>
            <a:ext cx="388845" cy="371042"/>
          </a:xfrm>
          <a:prstGeom prst="ellipse">
            <a:avLst/>
          </a:prstGeom>
          <a:solidFill>
            <a:schemeClr val="accent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3CE082E5-CCAB-3F07-E67E-9C7E5A0BB2F7}"/>
              </a:ext>
            </a:extLst>
          </p:cNvPr>
          <p:cNvSpPr/>
          <p:nvPr/>
        </p:nvSpPr>
        <p:spPr>
          <a:xfrm>
            <a:off x="2823067" y="470654"/>
            <a:ext cx="388845" cy="371042"/>
          </a:xfrm>
          <a:prstGeom prst="ellipse">
            <a:avLst/>
          </a:prstGeom>
          <a:solidFill>
            <a:schemeClr val="accent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56405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53">
          <a:extLst>
            <a:ext uri="{FF2B5EF4-FFF2-40B4-BE49-F238E27FC236}">
              <a16:creationId xmlns:a16="http://schemas.microsoft.com/office/drawing/2014/main" id="{B0A804C0-CC5A-5AB1-61A3-430CABB684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0">
            <a:extLst>
              <a:ext uri="{FF2B5EF4-FFF2-40B4-BE49-F238E27FC236}">
                <a16:creationId xmlns:a16="http://schemas.microsoft.com/office/drawing/2014/main" id="{2342CB06-5E27-9807-9FF3-ADC642681F78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4547141" y="6853541"/>
            <a:ext cx="2743200" cy="365200"/>
          </a:xfrm>
          <a:prstGeom prst="rect">
            <a:avLst/>
          </a:prstGeom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defTabSz="1219200">
              <a:buClr>
                <a:srgbClr val="000000"/>
              </a:buClr>
            </a:pPr>
            <a:fld id="{00000000-1234-1234-1234-123412341234}" type="slidenum">
              <a:rPr lang="en-GB" kern="0">
                <a:solidFill>
                  <a:srgbClr val="404041"/>
                </a:solidFill>
              </a:rPr>
              <a:t>3</a:t>
            </a:fld>
            <a:endParaRPr lang="en-GB" kern="0" dirty="0">
              <a:solidFill>
                <a:srgbClr val="40404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ED5AEEF-8E82-AD61-F58B-C933D6B65CE7}"/>
              </a:ext>
            </a:extLst>
          </p:cNvPr>
          <p:cNvSpPr txBox="1"/>
          <p:nvPr/>
        </p:nvSpPr>
        <p:spPr>
          <a:xfrm>
            <a:off x="883920" y="745589"/>
            <a:ext cx="90627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>
                <a:solidFill>
                  <a:srgbClr val="0070C0"/>
                </a:solidFill>
              </a:rPr>
              <a:t>Client Overview &amp; Investment Objective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664384-5E2F-623C-4C1D-022D63248319}"/>
              </a:ext>
            </a:extLst>
          </p:cNvPr>
          <p:cNvSpPr txBox="1"/>
          <p:nvPr/>
        </p:nvSpPr>
        <p:spPr>
          <a:xfrm>
            <a:off x="883920" y="1391920"/>
            <a:ext cx="6778521" cy="4985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rgbClr val="00B0F0"/>
                </a:solidFill>
              </a:rPr>
              <a:t>Client Profile</a:t>
            </a:r>
            <a:br>
              <a:rPr lang="en-US" sz="2000" dirty="0"/>
            </a:br>
            <a:r>
              <a:rPr lang="en-US" sz="2000" dirty="0"/>
              <a:t>• Evergreen Foundation Endowment (~$1.0B)</a:t>
            </a:r>
            <a:br>
              <a:rPr lang="en-US" sz="2000" dirty="0"/>
            </a:br>
            <a:r>
              <a:rPr lang="en-US" sz="2000" dirty="0"/>
              <a:t>• Perpetual investment horizon</a:t>
            </a:r>
            <a:br>
              <a:rPr lang="en-US" sz="2000" dirty="0"/>
            </a:br>
            <a:r>
              <a:rPr lang="en-US" sz="2000" dirty="0"/>
              <a:t>• Mission-driven capital with intergenerational equity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rgbClr val="00B0F0"/>
                </a:solidFill>
              </a:rPr>
              <a:t>Primary Investment Objective</a:t>
            </a:r>
            <a:br>
              <a:rPr lang="en-US" sz="2000" dirty="0"/>
            </a:br>
            <a:r>
              <a:rPr lang="en-US" sz="2000" dirty="0"/>
              <a:t>• Preserve and grow real (inflation-adjusted) purchasing power</a:t>
            </a:r>
            <a:br>
              <a:rPr lang="en-US" sz="2000" dirty="0"/>
            </a:br>
            <a:r>
              <a:rPr lang="en-US" sz="2000" dirty="0"/>
              <a:t>• Support stable annual spending for Foundation programs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rgbClr val="00B0F0"/>
                </a:solidFill>
              </a:rPr>
              <a:t>Return Objective</a:t>
            </a:r>
            <a:br>
              <a:rPr lang="en-US" sz="2000" dirty="0"/>
            </a:br>
            <a:r>
              <a:rPr lang="en-US" sz="2000" dirty="0"/>
              <a:t>• Target nominal return: CPI + 4.0% (net of fees)</a:t>
            </a:r>
          </a:p>
          <a:p>
            <a:endParaRPr lang="en-IN" dirty="0"/>
          </a:p>
        </p:txBody>
      </p:sp>
      <p:pic>
        <p:nvPicPr>
          <p:cNvPr id="9" name="Picture 8" descr="Vector business money management analyst development">
            <a:extLst>
              <a:ext uri="{FF2B5EF4-FFF2-40B4-BE49-F238E27FC236}">
                <a16:creationId xmlns:a16="http://schemas.microsoft.com/office/drawing/2014/main" id="{BC9635A9-4FCA-696C-EC9A-D4F1F518AD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11" t="1810" r="10285" b="2743"/>
          <a:stretch>
            <a:fillRect/>
          </a:stretch>
        </p:blipFill>
        <p:spPr bwMode="auto">
          <a:xfrm>
            <a:off x="7746642" y="1666633"/>
            <a:ext cx="4089618" cy="4143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94255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53">
          <a:extLst>
            <a:ext uri="{FF2B5EF4-FFF2-40B4-BE49-F238E27FC236}">
              <a16:creationId xmlns:a16="http://schemas.microsoft.com/office/drawing/2014/main" id="{BC6E4AD3-D85E-C75F-1381-CD795E8F96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0">
            <a:extLst>
              <a:ext uri="{FF2B5EF4-FFF2-40B4-BE49-F238E27FC236}">
                <a16:creationId xmlns:a16="http://schemas.microsoft.com/office/drawing/2014/main" id="{A34C9A7D-43FC-82BA-FF4A-1F90EF9D7D4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4547141" y="6853541"/>
            <a:ext cx="2743200" cy="365200"/>
          </a:xfrm>
          <a:prstGeom prst="rect">
            <a:avLst/>
          </a:prstGeom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defTabSz="1219200">
              <a:buClr>
                <a:srgbClr val="000000"/>
              </a:buClr>
            </a:pPr>
            <a:fld id="{00000000-1234-1234-1234-123412341234}" type="slidenum">
              <a:rPr lang="en-GB" kern="0">
                <a:solidFill>
                  <a:srgbClr val="404041"/>
                </a:solidFill>
              </a:rPr>
              <a:t>4</a:t>
            </a:fld>
            <a:endParaRPr lang="en-GB" kern="0" dirty="0">
              <a:solidFill>
                <a:srgbClr val="40404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34A3D5-57E5-3CF0-F2A0-22E8A0C893B8}"/>
              </a:ext>
            </a:extLst>
          </p:cNvPr>
          <p:cNvSpPr txBox="1"/>
          <p:nvPr/>
        </p:nvSpPr>
        <p:spPr>
          <a:xfrm>
            <a:off x="853440" y="701040"/>
            <a:ext cx="100787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>
                <a:solidFill>
                  <a:srgbClr val="0070C0"/>
                </a:solidFill>
              </a:rPr>
              <a:t>Spending Policy &amp; Liquidity Needs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A70BC6-8BDC-C33C-5557-D22F27223FB0}"/>
              </a:ext>
            </a:extLst>
          </p:cNvPr>
          <p:cNvSpPr txBox="1"/>
          <p:nvPr/>
        </p:nvSpPr>
        <p:spPr>
          <a:xfrm>
            <a:off x="4547141" y="1632645"/>
            <a:ext cx="774645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rgbClr val="00B0F0"/>
                </a:solidFill>
              </a:rPr>
              <a:t>Spending Policy</a:t>
            </a:r>
            <a:br>
              <a:rPr lang="en-US" sz="2000" dirty="0"/>
            </a:br>
            <a:r>
              <a:rPr lang="en-US" sz="2000" dirty="0"/>
              <a:t>• Annual distribution: 4.0% of a 3-year trailing average market value</a:t>
            </a:r>
            <a:br>
              <a:rPr lang="en-US" sz="2000" dirty="0"/>
            </a:br>
            <a:r>
              <a:rPr lang="en-US" sz="2000" dirty="0"/>
              <a:t>• Board discretion to smooth distributions during stressed periods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rgbClr val="00B0F0"/>
                </a:solidFill>
              </a:rPr>
              <a:t>Liquidity Requirements</a:t>
            </a:r>
            <a:br>
              <a:rPr lang="en-US" sz="2000" dirty="0"/>
            </a:br>
            <a:r>
              <a:rPr lang="en-US" sz="2000" dirty="0"/>
              <a:t>• Maintain sufficient liquid assets to fund 6–9 months of distributions</a:t>
            </a:r>
            <a:br>
              <a:rPr lang="en-US" sz="2000" dirty="0"/>
            </a:br>
            <a:r>
              <a:rPr lang="en-US" sz="2000" dirty="0"/>
              <a:t>• Target cash &amp; liquidity allocation: ~4–6%</a:t>
            </a:r>
            <a:br>
              <a:rPr lang="en-US" sz="2000" dirty="0"/>
            </a:br>
            <a:r>
              <a:rPr lang="en-US" sz="2000" dirty="0"/>
              <a:t>• Minimum allowable cash: 3%</a:t>
            </a:r>
          </a:p>
          <a:p>
            <a:endParaRPr lang="en-IN" dirty="0"/>
          </a:p>
        </p:txBody>
      </p:sp>
      <p:pic>
        <p:nvPicPr>
          <p:cNvPr id="2050" name="Picture 2" descr="Liquidity Trap: Definition, Causes, Cures">
            <a:extLst>
              <a:ext uri="{FF2B5EF4-FFF2-40B4-BE49-F238E27FC236}">
                <a16:creationId xmlns:a16="http://schemas.microsoft.com/office/drawing/2014/main" id="{B112E3EB-E1E5-7A5D-8F35-16510BE280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537" y="1857172"/>
            <a:ext cx="3826604" cy="3796201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70762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53">
          <a:extLst>
            <a:ext uri="{FF2B5EF4-FFF2-40B4-BE49-F238E27FC236}">
              <a16:creationId xmlns:a16="http://schemas.microsoft.com/office/drawing/2014/main" id="{3D96365B-D10B-E066-20F4-853DCC2370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0">
            <a:extLst>
              <a:ext uri="{FF2B5EF4-FFF2-40B4-BE49-F238E27FC236}">
                <a16:creationId xmlns:a16="http://schemas.microsoft.com/office/drawing/2014/main" id="{0DC7899D-DA65-E870-AAF2-5845E43C7B37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4547141" y="6853541"/>
            <a:ext cx="2743200" cy="365200"/>
          </a:xfrm>
          <a:prstGeom prst="rect">
            <a:avLst/>
          </a:prstGeom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defTabSz="1219200">
              <a:buClr>
                <a:srgbClr val="000000"/>
              </a:buClr>
            </a:pPr>
            <a:fld id="{00000000-1234-1234-1234-123412341234}" type="slidenum">
              <a:rPr lang="en-GB" kern="0">
                <a:solidFill>
                  <a:srgbClr val="404041"/>
                </a:solidFill>
              </a:rPr>
              <a:t>5</a:t>
            </a:fld>
            <a:endParaRPr lang="en-GB" kern="0" dirty="0">
              <a:solidFill>
                <a:srgbClr val="40404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31DB96-5C17-62D7-AE67-241CAADAD598}"/>
              </a:ext>
            </a:extLst>
          </p:cNvPr>
          <p:cNvSpPr txBox="1"/>
          <p:nvPr/>
        </p:nvSpPr>
        <p:spPr>
          <a:xfrm>
            <a:off x="822960" y="680720"/>
            <a:ext cx="98247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>
                <a:solidFill>
                  <a:srgbClr val="0070C0"/>
                </a:solidFill>
              </a:rPr>
              <a:t>Risk Tolerance &amp; Governance Constraints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A0A7129-EF83-D45A-4EF5-9D96AB7BF9FF}"/>
              </a:ext>
            </a:extLst>
          </p:cNvPr>
          <p:cNvSpPr txBox="1"/>
          <p:nvPr/>
        </p:nvSpPr>
        <p:spPr>
          <a:xfrm>
            <a:off x="910156" y="1542905"/>
            <a:ext cx="655551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rgbClr val="00B0F0"/>
                </a:solidFill>
              </a:rPr>
              <a:t>Risk Profile</a:t>
            </a:r>
            <a:br>
              <a:rPr lang="en-US" sz="2000" dirty="0"/>
            </a:br>
            <a:r>
              <a:rPr lang="en-US" sz="2000" dirty="0"/>
              <a:t>• Moderate risk tolerance</a:t>
            </a:r>
            <a:br>
              <a:rPr lang="en-US" sz="2000" dirty="0"/>
            </a:br>
            <a:r>
              <a:rPr lang="en-US" sz="2000" dirty="0"/>
              <a:t>• Willing to accept interim volatility to achieve long-term real returns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rgbClr val="00B0F0"/>
                </a:solidFill>
              </a:rPr>
              <a:t>Risk Limits</a:t>
            </a:r>
            <a:br>
              <a:rPr lang="en-US" sz="2000" dirty="0"/>
            </a:br>
            <a:r>
              <a:rPr lang="en-US" sz="2000" dirty="0"/>
              <a:t>• Target long-term volatility: ~10%–16%</a:t>
            </a:r>
            <a:br>
              <a:rPr lang="en-US" sz="2000" dirty="0"/>
            </a:br>
            <a:r>
              <a:rPr lang="en-US" sz="2000" dirty="0"/>
              <a:t>• No portfolio-level leverage without approval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rgbClr val="00B0F0"/>
                </a:solidFill>
              </a:rPr>
              <a:t>Governance Emphasis</a:t>
            </a:r>
            <a:br>
              <a:rPr lang="en-US" sz="2000" dirty="0"/>
            </a:br>
            <a:r>
              <a:rPr lang="en-US" sz="2000" dirty="0"/>
              <a:t>• Diversification, transparency, and policy discipline</a:t>
            </a:r>
          </a:p>
          <a:p>
            <a:endParaRPr lang="en-IN" dirty="0"/>
          </a:p>
        </p:txBody>
      </p:sp>
      <p:pic>
        <p:nvPicPr>
          <p:cNvPr id="5122" name="Picture 2" descr="Understanding Your Risk Tolerance">
            <a:extLst>
              <a:ext uri="{FF2B5EF4-FFF2-40B4-BE49-F238E27FC236}">
                <a16:creationId xmlns:a16="http://schemas.microsoft.com/office/drawing/2014/main" id="{FB01D77C-76D0-0E52-D724-7F1E191746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0341" y="1631542"/>
            <a:ext cx="4347039" cy="4347039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79510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53">
          <a:extLst>
            <a:ext uri="{FF2B5EF4-FFF2-40B4-BE49-F238E27FC236}">
              <a16:creationId xmlns:a16="http://schemas.microsoft.com/office/drawing/2014/main" id="{FB6CE6EA-31FC-233C-8126-1D8F904470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0">
            <a:extLst>
              <a:ext uri="{FF2B5EF4-FFF2-40B4-BE49-F238E27FC236}">
                <a16:creationId xmlns:a16="http://schemas.microsoft.com/office/drawing/2014/main" id="{25EA8B95-6B9E-D5DE-AF1F-9C650092CE07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4547141" y="6853541"/>
            <a:ext cx="2743200" cy="365200"/>
          </a:xfrm>
          <a:prstGeom prst="rect">
            <a:avLst/>
          </a:prstGeom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defTabSz="1219200">
              <a:buClr>
                <a:srgbClr val="000000"/>
              </a:buClr>
            </a:pPr>
            <a:fld id="{00000000-1234-1234-1234-123412341234}" type="slidenum">
              <a:rPr lang="en-GB" kern="0">
                <a:solidFill>
                  <a:srgbClr val="404041"/>
                </a:solidFill>
              </a:rPr>
              <a:t>6</a:t>
            </a:fld>
            <a:endParaRPr lang="en-GB" kern="0" dirty="0">
              <a:solidFill>
                <a:srgbClr val="40404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76CCD41-91B3-24B5-D53E-39691DF4A9FB}"/>
              </a:ext>
            </a:extLst>
          </p:cNvPr>
          <p:cNvSpPr txBox="1"/>
          <p:nvPr/>
        </p:nvSpPr>
        <p:spPr>
          <a:xfrm>
            <a:off x="843280" y="753794"/>
            <a:ext cx="95803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70C0"/>
                </a:solidFill>
              </a:rPr>
              <a:t>Policy Asset Allocation (Targets &amp; Ranges)</a:t>
            </a:r>
            <a:endParaRPr lang="en-IN" sz="3600" b="1" dirty="0">
              <a:solidFill>
                <a:srgbClr val="0070C0"/>
              </a:solidFill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41BEE41-4D34-D1F4-634B-3E310C02EB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4026408"/>
              </p:ext>
            </p:extLst>
          </p:nvPr>
        </p:nvGraphicFramePr>
        <p:xfrm>
          <a:off x="934720" y="2316480"/>
          <a:ext cx="8879838" cy="34645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959946">
                  <a:extLst>
                    <a:ext uri="{9D8B030D-6E8A-4147-A177-3AD203B41FA5}">
                      <a16:colId xmlns:a16="http://schemas.microsoft.com/office/drawing/2014/main" val="2052874627"/>
                    </a:ext>
                  </a:extLst>
                </a:gridCol>
                <a:gridCol w="2959946">
                  <a:extLst>
                    <a:ext uri="{9D8B030D-6E8A-4147-A177-3AD203B41FA5}">
                      <a16:colId xmlns:a16="http://schemas.microsoft.com/office/drawing/2014/main" val="2481448386"/>
                    </a:ext>
                  </a:extLst>
                </a:gridCol>
                <a:gridCol w="2959946">
                  <a:extLst>
                    <a:ext uri="{9D8B030D-6E8A-4147-A177-3AD203B41FA5}">
                      <a16:colId xmlns:a16="http://schemas.microsoft.com/office/drawing/2014/main" val="2133376162"/>
                    </a:ext>
                  </a:extLst>
                </a:gridCol>
              </a:tblGrid>
              <a:tr h="433070">
                <a:tc>
                  <a:txBody>
                    <a:bodyPr/>
                    <a:lstStyle/>
                    <a:p>
                      <a:r>
                        <a:rPr lang="en-US" dirty="0"/>
                        <a:t>ASSET CLASS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TARGET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RANGE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0144596"/>
                  </a:ext>
                </a:extLst>
              </a:tr>
              <a:tr h="433070">
                <a:tc>
                  <a:txBody>
                    <a:bodyPr/>
                    <a:lstStyle/>
                    <a:p>
                      <a:r>
                        <a:rPr lang="en-IN" dirty="0"/>
                        <a:t>Global Equity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40%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30-55%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6841353"/>
                  </a:ext>
                </a:extLst>
              </a:tr>
              <a:tr h="433070">
                <a:tc>
                  <a:txBody>
                    <a:bodyPr/>
                    <a:lstStyle/>
                    <a:p>
                      <a:r>
                        <a:rPr lang="en-IN" dirty="0"/>
                        <a:t>Private Equity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8-20%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1612237"/>
                  </a:ext>
                </a:extLst>
              </a:tr>
              <a:tr h="433070">
                <a:tc>
                  <a:txBody>
                    <a:bodyPr/>
                    <a:lstStyle/>
                    <a:p>
                      <a:r>
                        <a:rPr lang="en-IN" dirty="0"/>
                        <a:t>Real Assets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6-18%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8960058"/>
                  </a:ext>
                </a:extLst>
              </a:tr>
              <a:tr h="433070">
                <a:tc>
                  <a:txBody>
                    <a:bodyPr/>
                    <a:lstStyle/>
                    <a:p>
                      <a:r>
                        <a:rPr lang="en-IN" dirty="0"/>
                        <a:t>Hedge Funds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8%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0-15%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0283399"/>
                  </a:ext>
                </a:extLst>
              </a:tr>
              <a:tr h="433070">
                <a:tc>
                  <a:txBody>
                    <a:bodyPr/>
                    <a:lstStyle/>
                    <a:p>
                      <a:r>
                        <a:rPr lang="en-IN" dirty="0"/>
                        <a:t>Credit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10%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5-15%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31526"/>
                  </a:ext>
                </a:extLst>
              </a:tr>
              <a:tr h="433070">
                <a:tc>
                  <a:txBody>
                    <a:bodyPr/>
                    <a:lstStyle/>
                    <a:p>
                      <a:r>
                        <a:rPr lang="en-IN" dirty="0"/>
                        <a:t>Core Fixed Income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12%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5-25</a:t>
                      </a:r>
                      <a:r>
                        <a:rPr lang="en-IN" dirty="0"/>
                        <a:t>%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7404465"/>
                  </a:ext>
                </a:extLst>
              </a:tr>
              <a:tr h="433070">
                <a:tc>
                  <a:txBody>
                    <a:bodyPr/>
                    <a:lstStyle/>
                    <a:p>
                      <a:r>
                        <a:rPr lang="en-US" dirty="0"/>
                        <a:t>Cash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6%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3-10%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1303277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1B337937-F62A-2FE2-A745-B2373CC4DAA9}"/>
              </a:ext>
            </a:extLst>
          </p:cNvPr>
          <p:cNvSpPr txBox="1"/>
          <p:nvPr/>
        </p:nvSpPr>
        <p:spPr>
          <a:xfrm>
            <a:off x="843280" y="1549397"/>
            <a:ext cx="56489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solidFill>
                  <a:srgbClr val="00B0F0"/>
                </a:solidFill>
              </a:rPr>
              <a:t>Policy Allocation Framework</a:t>
            </a:r>
          </a:p>
        </p:txBody>
      </p:sp>
    </p:spTree>
    <p:extLst>
      <p:ext uri="{BB962C8B-B14F-4D97-AF65-F5344CB8AC3E}">
        <p14:creationId xmlns:p14="http://schemas.microsoft.com/office/powerpoint/2010/main" val="15409346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53">
          <a:extLst>
            <a:ext uri="{FF2B5EF4-FFF2-40B4-BE49-F238E27FC236}">
              <a16:creationId xmlns:a16="http://schemas.microsoft.com/office/drawing/2014/main" id="{AA63666D-5258-4B7B-28A1-62A63C013C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The Power of Diversification: How Asset Allocation Shields Your Portfolio -  Trinity Wealth Advisors">
            <a:extLst>
              <a:ext uri="{FF2B5EF4-FFF2-40B4-BE49-F238E27FC236}">
                <a16:creationId xmlns:a16="http://schemas.microsoft.com/office/drawing/2014/main" id="{A3F8D8AE-E11B-171C-69BC-4F3BCEDF82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8160" y="1573649"/>
            <a:ext cx="4534611" cy="4253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5" name="Google Shape;155;p20">
            <a:extLst>
              <a:ext uri="{FF2B5EF4-FFF2-40B4-BE49-F238E27FC236}">
                <a16:creationId xmlns:a16="http://schemas.microsoft.com/office/drawing/2014/main" id="{DA86B8AF-8419-4CA4-2DAD-FF8CEB212D8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4547141" y="6853541"/>
            <a:ext cx="2743200" cy="365200"/>
          </a:xfrm>
          <a:prstGeom prst="rect">
            <a:avLst/>
          </a:prstGeom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defTabSz="1219200">
              <a:buClr>
                <a:srgbClr val="000000"/>
              </a:buClr>
            </a:pPr>
            <a:fld id="{00000000-1234-1234-1234-123412341234}" type="slidenum">
              <a:rPr lang="en-GB" kern="0">
                <a:solidFill>
                  <a:srgbClr val="404041"/>
                </a:solidFill>
              </a:rPr>
              <a:t>7</a:t>
            </a:fld>
            <a:endParaRPr lang="en-GB" kern="0" dirty="0">
              <a:solidFill>
                <a:srgbClr val="40404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CEF272-9F97-E378-8240-9FB20CC2A81E}"/>
              </a:ext>
            </a:extLst>
          </p:cNvPr>
          <p:cNvSpPr txBox="1"/>
          <p:nvPr/>
        </p:nvSpPr>
        <p:spPr>
          <a:xfrm>
            <a:off x="822960" y="731520"/>
            <a:ext cx="97739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>
                <a:solidFill>
                  <a:srgbClr val="0070C0"/>
                </a:solidFill>
              </a:rPr>
              <a:t>Capital Market Assumptions (Inputs)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55B5083-316E-E9AD-D44D-31A893F4812C}"/>
              </a:ext>
            </a:extLst>
          </p:cNvPr>
          <p:cNvSpPr txBox="1"/>
          <p:nvPr/>
        </p:nvSpPr>
        <p:spPr>
          <a:xfrm>
            <a:off x="914400" y="1645920"/>
            <a:ext cx="6024880" cy="41088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solidFill>
                  <a:srgbClr val="00B0F0"/>
                </a:solidFill>
              </a:rPr>
              <a:t>Key Inputs Used in Portfolio Construction</a:t>
            </a:r>
            <a:br>
              <a:rPr lang="en-US" dirty="0"/>
            </a:br>
            <a:r>
              <a:rPr lang="en-US" dirty="0"/>
              <a:t>• Long-term expected returns by asset class</a:t>
            </a:r>
            <a:br>
              <a:rPr lang="en-US" dirty="0"/>
            </a:br>
            <a:r>
              <a:rPr lang="en-US" dirty="0"/>
              <a:t>• Annualized covariance and correlation matrix</a:t>
            </a:r>
            <a:br>
              <a:rPr lang="en-US" dirty="0"/>
            </a:br>
            <a:r>
              <a:rPr lang="en-US" dirty="0"/>
              <a:t>• Conservative, policy-consistent assumptions</a:t>
            </a:r>
            <a:br>
              <a:rPr lang="en-US" dirty="0"/>
            </a:br>
            <a:endParaRPr lang="en-US" dirty="0"/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rgbClr val="00B0F0"/>
                </a:solidFill>
              </a:rPr>
              <a:t>Philosophy</a:t>
            </a:r>
            <a:br>
              <a:rPr lang="en-US" dirty="0"/>
            </a:br>
            <a:r>
              <a:rPr lang="en-US" dirty="0"/>
              <a:t>• Emphasis on long-term behavior rather than short-term forecasts</a:t>
            </a:r>
            <a:br>
              <a:rPr lang="en-US" dirty="0"/>
            </a:br>
            <a:r>
              <a:rPr lang="en-US" dirty="0"/>
              <a:t>• Diversification benefits explicitly incorporated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700700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53">
          <a:extLst>
            <a:ext uri="{FF2B5EF4-FFF2-40B4-BE49-F238E27FC236}">
              <a16:creationId xmlns:a16="http://schemas.microsoft.com/office/drawing/2014/main" id="{67C1841A-3A2E-8B6C-8B19-DA15743D9B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0">
            <a:extLst>
              <a:ext uri="{FF2B5EF4-FFF2-40B4-BE49-F238E27FC236}">
                <a16:creationId xmlns:a16="http://schemas.microsoft.com/office/drawing/2014/main" id="{34127716-4F39-6059-F27C-6140BAAA3DCA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4547141" y="6853541"/>
            <a:ext cx="2743200" cy="365200"/>
          </a:xfrm>
          <a:prstGeom prst="rect">
            <a:avLst/>
          </a:prstGeom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defTabSz="1219200">
              <a:buClr>
                <a:srgbClr val="000000"/>
              </a:buClr>
            </a:pPr>
            <a:fld id="{00000000-1234-1234-1234-123412341234}" type="slidenum">
              <a:rPr lang="en-GB" kern="0">
                <a:solidFill>
                  <a:srgbClr val="404041"/>
                </a:solidFill>
              </a:rPr>
              <a:t>8</a:t>
            </a:fld>
            <a:endParaRPr lang="en-GB" kern="0" dirty="0">
              <a:solidFill>
                <a:srgbClr val="40404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30BE8F2-64EF-7035-A76E-0C4109840633}"/>
              </a:ext>
            </a:extLst>
          </p:cNvPr>
          <p:cNvSpPr txBox="1"/>
          <p:nvPr/>
        </p:nvSpPr>
        <p:spPr>
          <a:xfrm>
            <a:off x="924560" y="762000"/>
            <a:ext cx="85953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>
                <a:solidFill>
                  <a:srgbClr val="0070C0"/>
                </a:solidFill>
              </a:rPr>
              <a:t>Portfolio Construction Methodology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9FF07C4-C62C-4375-7971-C91047A7CF2C}"/>
              </a:ext>
            </a:extLst>
          </p:cNvPr>
          <p:cNvSpPr txBox="1"/>
          <p:nvPr/>
        </p:nvSpPr>
        <p:spPr>
          <a:xfrm>
            <a:off x="990600" y="1503680"/>
            <a:ext cx="10210800" cy="41088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solidFill>
                  <a:srgbClr val="00B0F0"/>
                </a:solidFill>
              </a:rPr>
              <a:t>Approach</a:t>
            </a:r>
            <a:br>
              <a:rPr lang="en-US" dirty="0"/>
            </a:br>
            <a:r>
              <a:rPr lang="en-US" dirty="0"/>
              <a:t>• Mean-Variance Optimization (MVO) framework</a:t>
            </a:r>
            <a:br>
              <a:rPr lang="en-US" dirty="0"/>
            </a:br>
            <a:r>
              <a:rPr lang="en-US" dirty="0"/>
              <a:t>• Objective: maximize risk-adjusted return</a:t>
            </a: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rgbClr val="00B0F0"/>
                </a:solidFill>
              </a:rPr>
              <a:t>Key Constraints Applied</a:t>
            </a:r>
            <a:br>
              <a:rPr lang="en-US" dirty="0"/>
            </a:br>
            <a:r>
              <a:rPr lang="en-US" dirty="0"/>
              <a:t>• Full investment (weights sum to 100%)</a:t>
            </a:r>
            <a:br>
              <a:rPr lang="en-US" dirty="0"/>
            </a:br>
            <a:r>
              <a:rPr lang="en-US" dirty="0"/>
              <a:t>• No short selling</a:t>
            </a:r>
            <a:br>
              <a:rPr lang="en-US" dirty="0"/>
            </a:br>
            <a:r>
              <a:rPr lang="en-US" dirty="0"/>
              <a:t>• Asset class ranges per IPS</a:t>
            </a:r>
            <a:br>
              <a:rPr lang="en-US" dirty="0"/>
            </a:br>
            <a:r>
              <a:rPr lang="en-US" dirty="0"/>
              <a:t>• Illiquid assets ≤ 25%</a:t>
            </a:r>
            <a:br>
              <a:rPr lang="en-US" dirty="0"/>
            </a:br>
            <a:r>
              <a:rPr lang="en-US" dirty="0"/>
              <a:t>• Cash ≥ 3%</a:t>
            </a:r>
          </a:p>
          <a:p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E437B27-8B1B-3D16-60D2-0DD4945444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31"/>
          <a:stretch>
            <a:fillRect/>
          </a:stretch>
        </p:blipFill>
        <p:spPr>
          <a:xfrm>
            <a:off x="6013048" y="1890483"/>
            <a:ext cx="5497976" cy="381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95411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53">
          <a:extLst>
            <a:ext uri="{FF2B5EF4-FFF2-40B4-BE49-F238E27FC236}">
              <a16:creationId xmlns:a16="http://schemas.microsoft.com/office/drawing/2014/main" id="{0B79B311-A3E3-27DF-CBC4-8ECCCB2683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0">
            <a:extLst>
              <a:ext uri="{FF2B5EF4-FFF2-40B4-BE49-F238E27FC236}">
                <a16:creationId xmlns:a16="http://schemas.microsoft.com/office/drawing/2014/main" id="{09D0184B-1586-7600-760B-C539B7FD6718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4547141" y="6853541"/>
            <a:ext cx="2743200" cy="365200"/>
          </a:xfrm>
          <a:prstGeom prst="rect">
            <a:avLst/>
          </a:prstGeom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defTabSz="1219200">
              <a:buClr>
                <a:srgbClr val="000000"/>
              </a:buClr>
            </a:pPr>
            <a:fld id="{00000000-1234-1234-1234-123412341234}" type="slidenum">
              <a:rPr lang="en-GB" kern="0">
                <a:solidFill>
                  <a:srgbClr val="404041"/>
                </a:solidFill>
              </a:rPr>
              <a:t>9</a:t>
            </a:fld>
            <a:endParaRPr lang="en-GB" kern="0" dirty="0">
              <a:solidFill>
                <a:srgbClr val="40404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AB58D00-7A9D-B9AE-ACAC-F58A8E2451DC}"/>
              </a:ext>
            </a:extLst>
          </p:cNvPr>
          <p:cNvSpPr txBox="1"/>
          <p:nvPr/>
        </p:nvSpPr>
        <p:spPr>
          <a:xfrm>
            <a:off x="919480" y="486003"/>
            <a:ext cx="9875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0070C0"/>
                </a:solidFill>
              </a:rPr>
              <a:t>Building Different Portfolios with Various Ranges </a:t>
            </a:r>
            <a:endParaRPr lang="en-IN" sz="3200" b="1" dirty="0">
              <a:solidFill>
                <a:srgbClr val="0070C0"/>
              </a:solidFill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EC5272B-1543-1B11-4DA4-456D078F83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3158819"/>
              </p:ext>
            </p:extLst>
          </p:nvPr>
        </p:nvGraphicFramePr>
        <p:xfrm>
          <a:off x="1005840" y="1173480"/>
          <a:ext cx="9235440" cy="3289554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308860">
                  <a:extLst>
                    <a:ext uri="{9D8B030D-6E8A-4147-A177-3AD203B41FA5}">
                      <a16:colId xmlns:a16="http://schemas.microsoft.com/office/drawing/2014/main" val="2052874627"/>
                    </a:ext>
                  </a:extLst>
                </a:gridCol>
                <a:gridCol w="2308860">
                  <a:extLst>
                    <a:ext uri="{9D8B030D-6E8A-4147-A177-3AD203B41FA5}">
                      <a16:colId xmlns:a16="http://schemas.microsoft.com/office/drawing/2014/main" val="2481448386"/>
                    </a:ext>
                  </a:extLst>
                </a:gridCol>
                <a:gridCol w="2308860">
                  <a:extLst>
                    <a:ext uri="{9D8B030D-6E8A-4147-A177-3AD203B41FA5}">
                      <a16:colId xmlns:a16="http://schemas.microsoft.com/office/drawing/2014/main" val="2949984308"/>
                    </a:ext>
                  </a:extLst>
                </a:gridCol>
                <a:gridCol w="2308860">
                  <a:extLst>
                    <a:ext uri="{9D8B030D-6E8A-4147-A177-3AD203B41FA5}">
                      <a16:colId xmlns:a16="http://schemas.microsoft.com/office/drawing/2014/main" val="2133376162"/>
                    </a:ext>
                  </a:extLst>
                </a:gridCol>
              </a:tblGrid>
              <a:tr h="541245">
                <a:tc>
                  <a:txBody>
                    <a:bodyPr/>
                    <a:lstStyle/>
                    <a:p>
                      <a:r>
                        <a:rPr lang="en-US" dirty="0"/>
                        <a:t>ASSET CLASS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CONSERVATIVE RANGE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MODERATE RANGE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GROWTH RANGE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0144596"/>
                  </a:ext>
                </a:extLst>
              </a:tr>
              <a:tr h="355205">
                <a:tc>
                  <a:txBody>
                    <a:bodyPr/>
                    <a:lstStyle/>
                    <a:p>
                      <a:r>
                        <a:rPr lang="en-IN" dirty="0"/>
                        <a:t>Global Equity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20-35%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35-50%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45-55%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6841353"/>
                  </a:ext>
                </a:extLst>
              </a:tr>
              <a:tr h="355205">
                <a:tc>
                  <a:txBody>
                    <a:bodyPr/>
                    <a:lstStyle/>
                    <a:p>
                      <a:r>
                        <a:rPr lang="en-IN" dirty="0"/>
                        <a:t>Private Equity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0-10%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8-15%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12-20%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1612237"/>
                  </a:ext>
                </a:extLst>
              </a:tr>
              <a:tr h="355205">
                <a:tc>
                  <a:txBody>
                    <a:bodyPr/>
                    <a:lstStyle/>
                    <a:p>
                      <a:r>
                        <a:rPr lang="en-IN" dirty="0"/>
                        <a:t>Real Assets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5-12%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8-15%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10-18%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8960058"/>
                  </a:ext>
                </a:extLst>
              </a:tr>
              <a:tr h="355205">
                <a:tc>
                  <a:txBody>
                    <a:bodyPr/>
                    <a:lstStyle/>
                    <a:p>
                      <a:r>
                        <a:rPr lang="en-IN" dirty="0"/>
                        <a:t>Hedge Funds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0-10%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5-12%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5-15%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0283399"/>
                  </a:ext>
                </a:extLst>
              </a:tr>
              <a:tr h="355205">
                <a:tc>
                  <a:txBody>
                    <a:bodyPr/>
                    <a:lstStyle/>
                    <a:p>
                      <a:r>
                        <a:rPr lang="en-IN" dirty="0"/>
                        <a:t>Credit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10-20%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8-15%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5-12%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31526"/>
                  </a:ext>
                </a:extLst>
              </a:tr>
              <a:tr h="355205">
                <a:tc>
                  <a:txBody>
                    <a:bodyPr/>
                    <a:lstStyle/>
                    <a:p>
                      <a:r>
                        <a:rPr lang="en-IN" dirty="0"/>
                        <a:t>Core Fixed Income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20-35%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10-20%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5-12</a:t>
                      </a:r>
                      <a:r>
                        <a:rPr lang="en-IN" dirty="0"/>
                        <a:t>%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7404465"/>
                  </a:ext>
                </a:extLst>
              </a:tr>
              <a:tr h="355205">
                <a:tc>
                  <a:txBody>
                    <a:bodyPr/>
                    <a:lstStyle/>
                    <a:p>
                      <a:r>
                        <a:rPr lang="en-US" dirty="0"/>
                        <a:t>Cash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  <a:r>
                        <a:rPr lang="en-IN" dirty="0"/>
                        <a:t>-10%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3-7%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3-5%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1303277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8DC8C10E-960A-8707-A376-634275A40FD1}"/>
              </a:ext>
            </a:extLst>
          </p:cNvPr>
          <p:cNvSpPr txBox="1"/>
          <p:nvPr/>
        </p:nvSpPr>
        <p:spPr>
          <a:xfrm>
            <a:off x="1005840" y="4463034"/>
            <a:ext cx="9702800" cy="1524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1" dirty="0">
                <a:solidFill>
                  <a:srgbClr val="00B0F0"/>
                </a:solidFill>
              </a:rPr>
              <a:t>Rationale for Three Model Portfolios</a:t>
            </a:r>
            <a:br>
              <a:rPr lang="en-US" sz="1600" dirty="0"/>
            </a:br>
            <a:r>
              <a:rPr lang="en-US" sz="1600" dirty="0"/>
              <a:t>• Conservative: Capital preservation focus</a:t>
            </a:r>
            <a:br>
              <a:rPr lang="en-US" sz="1600" dirty="0"/>
            </a:br>
            <a:r>
              <a:rPr lang="en-US" sz="1600" dirty="0"/>
              <a:t>• Moderate: Balanced risk-return profile</a:t>
            </a:r>
            <a:br>
              <a:rPr lang="en-US" sz="1600" dirty="0"/>
            </a:br>
            <a:r>
              <a:rPr lang="en-US" sz="1600" dirty="0"/>
              <a:t>• Growth: Long-term return maximization</a:t>
            </a:r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3460800885"/>
      </p:ext>
    </p:extLst>
  </p:cSld>
  <p:clrMapOvr>
    <a:masterClrMapping/>
  </p:clrMapOvr>
</p:sld>
</file>

<file path=ppt/theme/theme1.xml><?xml version="1.0" encoding="utf-8"?>
<a:theme xmlns:a="http://schemas.openxmlformats.org/drawingml/2006/main" name="1_MAT008_Robinson_PPT_template_20160817_1e">
  <a:themeElements>
    <a:clrScheme name="Robinson Office Colors">
      <a:dk1>
        <a:srgbClr val="404041"/>
      </a:dk1>
      <a:lt1>
        <a:srgbClr val="EDEEEF"/>
      </a:lt1>
      <a:dk2>
        <a:srgbClr val="0039A6"/>
      </a:dk2>
      <a:lt2>
        <a:srgbClr val="A4A9AD"/>
      </a:lt2>
      <a:accent1>
        <a:srgbClr val="0039A6"/>
      </a:accent1>
      <a:accent2>
        <a:srgbClr val="C60C30"/>
      </a:accent2>
      <a:accent3>
        <a:srgbClr val="006F42"/>
      </a:accent3>
      <a:accent4>
        <a:srgbClr val="FFC843"/>
      </a:accent4>
      <a:accent5>
        <a:srgbClr val="61B4E4"/>
      </a:accent5>
      <a:accent6>
        <a:srgbClr val="EF7622"/>
      </a:accent6>
      <a:hlink>
        <a:srgbClr val="0563C1"/>
      </a:hlink>
      <a:folHlink>
        <a:srgbClr val="4F545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705</TotalTime>
  <Words>824</Words>
  <Application>Microsoft Office PowerPoint</Application>
  <PresentationFormat>Widescreen</PresentationFormat>
  <Paragraphs>132</Paragraphs>
  <Slides>18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Bahnschrift</vt:lpstr>
      <vt:lpstr>Economica</vt:lpstr>
      <vt:lpstr>Arial</vt:lpstr>
      <vt:lpstr>1_MAT008_Robinson_PPT_template_20160817_1e</vt:lpstr>
      <vt:lpstr>STRATEGIC ASSET ALLOCATION &amp; MODERN PORTFOLIO PROPORSAL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H1– Cover Headline Can Be Two Lines</dc:title>
  <dc:creator>CHARITY EKPO</dc:creator>
  <cp:lastModifiedBy>Sai KV</cp:lastModifiedBy>
  <cp:revision>85</cp:revision>
  <dcterms:created xsi:type="dcterms:W3CDTF">2020-09-25T14:57:00Z</dcterms:created>
  <dcterms:modified xsi:type="dcterms:W3CDTF">2026-01-05T02:03:55Z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27647E8E1BC64D9F83D32DF2FCFC2389_12</vt:lpwstr>
  </property>
  <property fmtid="{D5CDD505-2E9C-101B-9397-08002B2CF9AE}" pid="3" name="KSOProductBuildVer">
    <vt:lpwstr>1033-12.2.0.22549</vt:lpwstr>
  </property>
</Properties>
</file>